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6" r:id="rId14"/>
    <p:sldId id="264" r:id="rId15"/>
    <p:sldId id="26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A882-1764-4C60-BC6B-CC89274F1AB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42B7-714D-4E25-8D79-E095A65A7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4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A882-1764-4C60-BC6B-CC89274F1AB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42B7-714D-4E25-8D79-E095A65A7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67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A882-1764-4C60-BC6B-CC89274F1AB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42B7-714D-4E25-8D79-E095A65A7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3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A882-1764-4C60-BC6B-CC89274F1AB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42B7-714D-4E25-8D79-E095A65A7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20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A882-1764-4C60-BC6B-CC89274F1AB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42B7-714D-4E25-8D79-E095A65A7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80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A882-1764-4C60-BC6B-CC89274F1AB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42B7-714D-4E25-8D79-E095A65A7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01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A882-1764-4C60-BC6B-CC89274F1AB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42B7-714D-4E25-8D79-E095A65A7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47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A882-1764-4C60-BC6B-CC89274F1AB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42B7-714D-4E25-8D79-E095A65A7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9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A882-1764-4C60-BC6B-CC89274F1AB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42B7-714D-4E25-8D79-E095A65A7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08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A882-1764-4C60-BC6B-CC89274F1AB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42B7-714D-4E25-8D79-E095A65A7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23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A882-1764-4C60-BC6B-CC89274F1AB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42B7-714D-4E25-8D79-E095A65A7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55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0A882-1764-4C60-BC6B-CC89274F1AB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B42B7-714D-4E25-8D79-E095A65A73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49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Hist%C3%B3ria_da_arte#Egito" TargetMode="External"/><Relationship Id="rId3" Type="http://schemas.openxmlformats.org/officeDocument/2006/relationships/hyperlink" Target="https://pt.wikipedia.org/wiki/Hist%C3%B3ria_da_arte#Paleol%C3%ADtico" TargetMode="External"/><Relationship Id="rId7" Type="http://schemas.openxmlformats.org/officeDocument/2006/relationships/hyperlink" Target="https://pt.wikipedia.org/wiki/Hist%C3%B3ria_da_arte#Mesopot%C3%A2mia" TargetMode="External"/><Relationship Id="rId2" Type="http://schemas.openxmlformats.org/officeDocument/2006/relationships/hyperlink" Target="https://pt.wikipedia.org/wiki/Hist%C3%B3ria_da_arte#Pr%C3%A9-hist%C3%B3r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Hist%C3%B3ria_da_arte#Arte_Antiga" TargetMode="External"/><Relationship Id="rId11" Type="http://schemas.openxmlformats.org/officeDocument/2006/relationships/hyperlink" Target="https://pt.wikipedia.org/wiki/Hist%C3%B3ria_da_arte#Arte_na_Idade_Contempor%C3%A2nea_(c._1850-atualidade)" TargetMode="External"/><Relationship Id="rId5" Type="http://schemas.openxmlformats.org/officeDocument/2006/relationships/hyperlink" Target="https://pt.wikipedia.org/wiki/Hist%C3%B3ria_da_arte#Idade_dos_metais" TargetMode="External"/><Relationship Id="rId10" Type="http://schemas.openxmlformats.org/officeDocument/2006/relationships/hyperlink" Target="https://pt.wikipedia.org/wiki/Hist%C3%B3ria_da_arte#Arte_na_Idade_Moderna_(c._1350-1850)" TargetMode="External"/><Relationship Id="rId4" Type="http://schemas.openxmlformats.org/officeDocument/2006/relationships/hyperlink" Target="https://pt.wikipedia.org/wiki/Hist%C3%B3ria_da_arte#Neol%C3%ADtico" TargetMode="External"/><Relationship Id="rId9" Type="http://schemas.openxmlformats.org/officeDocument/2006/relationships/hyperlink" Target="https://pt.wikipedia.org/wiki/Hist%C3%B3ria_da_arte#Arte_medieval_(c._300-1350)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M%C3%A9dio_Oriente" TargetMode="External"/><Relationship Id="rId3" Type="http://schemas.openxmlformats.org/officeDocument/2006/relationships/hyperlink" Target="https://pt.wikipedia.org/wiki/Rio_Nilo" TargetMode="External"/><Relationship Id="rId7" Type="http://schemas.openxmlformats.org/officeDocument/2006/relationships/hyperlink" Target="https://pt.wikipedia.org/wiki/Rio_Amarelo" TargetMode="External"/><Relationship Id="rId2" Type="http://schemas.openxmlformats.org/officeDocument/2006/relationships/hyperlink" Target="https://pt.wikipedia.org/wiki/Escri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Rio_Indo" TargetMode="External"/><Relationship Id="rId11" Type="http://schemas.openxmlformats.org/officeDocument/2006/relationships/image" Target="../media/image16.jpeg"/><Relationship Id="rId5" Type="http://schemas.openxmlformats.org/officeDocument/2006/relationships/hyperlink" Target="https://pt.wikipedia.org/wiki/Rio_Eufrates" TargetMode="External"/><Relationship Id="rId10" Type="http://schemas.openxmlformats.org/officeDocument/2006/relationships/hyperlink" Target="https://pt.wikipedia.org/wiki/Mesopot%C3%A2mia" TargetMode="External"/><Relationship Id="rId4" Type="http://schemas.openxmlformats.org/officeDocument/2006/relationships/hyperlink" Target="https://pt.wikipedia.org/wiki/Rio_Tigre" TargetMode="External"/><Relationship Id="rId9" Type="http://schemas.openxmlformats.org/officeDocument/2006/relationships/hyperlink" Target="https://pt.wikipedia.org/wiki/Antigo_Egipto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Hier%C3%B3glifo#Hier%C3%B3glifos_eg%C3%ADpcios" TargetMode="External"/><Relationship Id="rId13" Type="http://schemas.openxmlformats.org/officeDocument/2006/relationships/image" Target="../media/image18.png"/><Relationship Id="rId3" Type="http://schemas.openxmlformats.org/officeDocument/2006/relationships/hyperlink" Target="https://pt.wikipedia.org/wiki/Pictograma" TargetMode="External"/><Relationship Id="rId7" Type="http://schemas.openxmlformats.org/officeDocument/2006/relationships/hyperlink" Target="https://pt.wikipedia.org/wiki/S%C3%ADlaba" TargetMode="External"/><Relationship Id="rId12" Type="http://schemas.openxmlformats.org/officeDocument/2006/relationships/image" Target="../media/image17.jpeg"/><Relationship Id="rId2" Type="http://schemas.openxmlformats.org/officeDocument/2006/relationships/hyperlink" Target="https://pt.wikipedia.org/wiki/Escrita_cuneifor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Sum%C3%A9ria" TargetMode="External"/><Relationship Id="rId11" Type="http://schemas.openxmlformats.org/officeDocument/2006/relationships/hyperlink" Target="https://pt.wikipedia.org/wiki/Fonema" TargetMode="External"/><Relationship Id="rId5" Type="http://schemas.openxmlformats.org/officeDocument/2006/relationships/hyperlink" Target="https://pt.wikipedia.org/wiki/Argila" TargetMode="External"/><Relationship Id="rId10" Type="http://schemas.openxmlformats.org/officeDocument/2006/relationships/hyperlink" Target="https://pt.wikipedia.org/wiki/Alfabeto" TargetMode="External"/><Relationship Id="rId4" Type="http://schemas.openxmlformats.org/officeDocument/2006/relationships/hyperlink" Target="https://pt.wikipedia.org/wiki/Ideograma" TargetMode="External"/><Relationship Id="rId9" Type="http://schemas.openxmlformats.org/officeDocument/2006/relationships/hyperlink" Target="https://pt.wikipedia.org/wiki/L%C3%ADngua_hebraica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Ab%C3%B3bada" TargetMode="External"/><Relationship Id="rId3" Type="http://schemas.openxmlformats.org/officeDocument/2006/relationships/hyperlink" Target="https://pt.wikipedia.org/wiki/Iraque" TargetMode="External"/><Relationship Id="rId7" Type="http://schemas.openxmlformats.org/officeDocument/2006/relationships/hyperlink" Target="https://pt.wikipedia.org/wiki/Arco_(arquitetura)" TargetMode="External"/><Relationship Id="rId2" Type="http://schemas.openxmlformats.org/officeDocument/2006/relationships/hyperlink" Target="https://pt.wikipedia.org/wiki/S%C3%ADr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Lintel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s://pt.wikipedia.org/wiki/Tijolo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s://pt.wikipedia.org/w/index.php?title=Arquitetura_da_Mesopot%C3%A2mia&amp;action=edit&amp;redlink=1" TargetMode="External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Entalhe" TargetMode="External"/><Relationship Id="rId2" Type="http://schemas.openxmlformats.org/officeDocument/2006/relationships/hyperlink" Target="https://pt.wikipedia.org/wiki/Zigurat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hyperlink" Target="https://pt.wikipedia.org/wiki/Relevo_(escultura)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t.wikipedia.org/wiki/Cultura_Magdalenian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Salmo" TargetMode="External"/><Relationship Id="rId2" Type="http://schemas.openxmlformats.org/officeDocument/2006/relationships/hyperlink" Target="https://pt.wikipedia.org/wiki/Hin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Alexandre,_o_Grande" TargetMode="External"/><Relationship Id="rId2" Type="http://schemas.openxmlformats.org/officeDocument/2006/relationships/hyperlink" Target="https://pt.wikipedia.org/wiki/Antigo_Egit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Mastaba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s://pt.wikipedia.org/wiki/Arte_bizant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s://pt.wikipedia.org/wiki/Hipogeu" TargetMode="External"/><Relationship Id="rId4" Type="http://schemas.openxmlformats.org/officeDocument/2006/relationships/hyperlink" Target="https://pt.wikipedia.org/wiki/Pir%C3%A2mide_(arquitetura)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Cristianismo" TargetMode="External"/><Relationship Id="rId2" Type="http://schemas.openxmlformats.org/officeDocument/2006/relationships/hyperlink" Target="https://pt.wikipedia.org/wiki/Arte_paleocrist%C3%A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s://pt.wikipedia.org/wiki/Catacumba" TargetMode="External"/><Relationship Id="rId4" Type="http://schemas.openxmlformats.org/officeDocument/2006/relationships/hyperlink" Target="https://pt.wikipedia.org/wiki/Imp%C3%A9rio_Romano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pt.wikipedia.org/wiki/Arte_bizantin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Germ%C3%A2nicos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s://pt.wikipedia.org/wiki/Arte_rom%C3%A2nic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s://pt.wikipedia.org/wiki/Godos" TargetMode="External"/><Relationship Id="rId4" Type="http://schemas.openxmlformats.org/officeDocument/2006/relationships/hyperlink" Target="https://pt.wikipedia.org/wiki/Celtas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Leonardo_da_Vinci" TargetMode="External"/><Relationship Id="rId13" Type="http://schemas.openxmlformats.org/officeDocument/2006/relationships/hyperlink" Target="https://pt.wikipedia.org/wiki/Giovanni_Pierluigi_da_Palestrina" TargetMode="External"/><Relationship Id="rId3" Type="http://schemas.openxmlformats.org/officeDocument/2006/relationships/hyperlink" Target="https://pt.wikipedia.org/wiki/Imprensa" TargetMode="External"/><Relationship Id="rId7" Type="http://schemas.openxmlformats.org/officeDocument/2006/relationships/hyperlink" Target="https://pt.wikipedia.org/wiki/Donatello" TargetMode="External"/><Relationship Id="rId12" Type="http://schemas.openxmlformats.org/officeDocument/2006/relationships/hyperlink" Target="https://pt.wikipedia.org/wiki/D%C3%BCrer" TargetMode="External"/><Relationship Id="rId2" Type="http://schemas.openxmlformats.org/officeDocument/2006/relationships/hyperlink" Target="https://pt.wikipedia.org/wiki/Humanism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Bramante" TargetMode="External"/><Relationship Id="rId11" Type="http://schemas.openxmlformats.org/officeDocument/2006/relationships/hyperlink" Target="https://pt.wikipedia.org/wiki/Rafael_Sanzio" TargetMode="External"/><Relationship Id="rId5" Type="http://schemas.openxmlformats.org/officeDocument/2006/relationships/hyperlink" Target="https://pt.wikipedia.org/wiki/Leon_Battista_Alberti" TargetMode="External"/><Relationship Id="rId10" Type="http://schemas.openxmlformats.org/officeDocument/2006/relationships/hyperlink" Target="https://pt.wikipedia.org/wiki/Petrarca" TargetMode="External"/><Relationship Id="rId4" Type="http://schemas.openxmlformats.org/officeDocument/2006/relationships/hyperlink" Target="https://pt.wikipedia.org/wiki/Filippo_Brunelleschi" TargetMode="External"/><Relationship Id="rId9" Type="http://schemas.openxmlformats.org/officeDocument/2006/relationships/hyperlink" Target="https://pt.wikipedia.org/wiki/Dante_Alighieri" TargetMode="External"/><Relationship Id="rId14" Type="http://schemas.openxmlformats.org/officeDocument/2006/relationships/hyperlink" Target="https://pt.wikipedia.org/wiki/Orlande_de_Lassus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Parmigianino" TargetMode="External"/><Relationship Id="rId13" Type="http://schemas.openxmlformats.org/officeDocument/2006/relationships/image" Target="../media/image36.png"/><Relationship Id="rId3" Type="http://schemas.openxmlformats.org/officeDocument/2006/relationships/hyperlink" Target="https://pt.wikipedia.org/wiki/Cat%C3%B3licos" TargetMode="External"/><Relationship Id="rId7" Type="http://schemas.openxmlformats.org/officeDocument/2006/relationships/hyperlink" Target="https://pt.wikipedia.org/wiki/Andrea_Palladio" TargetMode="External"/><Relationship Id="rId12" Type="http://schemas.openxmlformats.org/officeDocument/2006/relationships/image" Target="../media/image35.jpeg"/><Relationship Id="rId2" Type="http://schemas.openxmlformats.org/officeDocument/2006/relationships/hyperlink" Target="https://pt.wikipedia.org/wiki/Protestant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Lu%C3%ADs_Vaz_de_Cam%C3%B5es" TargetMode="External"/><Relationship Id="rId11" Type="http://schemas.openxmlformats.org/officeDocument/2006/relationships/hyperlink" Target="https://pt.wikipedia.org/wiki/Michelangelo" TargetMode="External"/><Relationship Id="rId5" Type="http://schemas.openxmlformats.org/officeDocument/2006/relationships/hyperlink" Target="https://pt.wikipedia.org/wiki/Cervantes" TargetMode="External"/><Relationship Id="rId10" Type="http://schemas.openxmlformats.org/officeDocument/2006/relationships/hyperlink" Target="https://pt.wikipedia.org/wiki/El_Greco" TargetMode="External"/><Relationship Id="rId4" Type="http://schemas.openxmlformats.org/officeDocument/2006/relationships/hyperlink" Target="https://pt.wikipedia.org/wiki/William_Shakespeare" TargetMode="External"/><Relationship Id="rId9" Type="http://schemas.openxmlformats.org/officeDocument/2006/relationships/hyperlink" Target="https://pt.wikipedia.org/wiki/Monteverdi" TargetMode="External"/><Relationship Id="rId1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pt.wikipedia.org/wiki/Barroc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Haendel" TargetMode="External"/><Relationship Id="rId13" Type="http://schemas.openxmlformats.org/officeDocument/2006/relationships/hyperlink" Target="https://pt.wikipedia.org/wiki/Poussin" TargetMode="External"/><Relationship Id="rId18" Type="http://schemas.openxmlformats.org/officeDocument/2006/relationships/hyperlink" Target="https://pt.wikipedia.org/wiki/Vel%C3%A1zquez" TargetMode="External"/><Relationship Id="rId3" Type="http://schemas.openxmlformats.org/officeDocument/2006/relationships/hyperlink" Target="https://pt.wikipedia.org/wiki/Ant%C3%B3nio_Vieira" TargetMode="External"/><Relationship Id="rId7" Type="http://schemas.openxmlformats.org/officeDocument/2006/relationships/hyperlink" Target="https://pt.wikipedia.org/wiki/Johann_Sebastian_Bach" TargetMode="External"/><Relationship Id="rId12" Type="http://schemas.openxmlformats.org/officeDocument/2006/relationships/hyperlink" Target="https://pt.wikipedia.org/wiki/Rubens" TargetMode="External"/><Relationship Id="rId17" Type="http://schemas.openxmlformats.org/officeDocument/2006/relationships/hyperlink" Target="https://pt.wikipedia.org/wiki/Francisco_de_Zurbar%C3%A1n" TargetMode="External"/><Relationship Id="rId2" Type="http://schemas.openxmlformats.org/officeDocument/2006/relationships/hyperlink" Target="https://pt.wikipedia.org/wiki/Luis_de_G%C3%B3ngora" TargetMode="External"/><Relationship Id="rId16" Type="http://schemas.openxmlformats.org/officeDocument/2006/relationships/hyperlink" Target="https://pt.wikipedia.org/wiki/Jos%C3%A9_de_Ribe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Bernini" TargetMode="External"/><Relationship Id="rId11" Type="http://schemas.openxmlformats.org/officeDocument/2006/relationships/hyperlink" Target="https://pt.wikipedia.org/wiki/Caravaggio" TargetMode="External"/><Relationship Id="rId5" Type="http://schemas.openxmlformats.org/officeDocument/2006/relationships/hyperlink" Target="https://pt.wikipedia.org/wiki/John_Donne" TargetMode="External"/><Relationship Id="rId15" Type="http://schemas.openxmlformats.org/officeDocument/2006/relationships/hyperlink" Target="https://pt.wikipedia.org/wiki/Rembrandt" TargetMode="External"/><Relationship Id="rId10" Type="http://schemas.openxmlformats.org/officeDocument/2006/relationships/hyperlink" Target="https://pt.wikipedia.org/wiki/Borromini" TargetMode="External"/><Relationship Id="rId19" Type="http://schemas.openxmlformats.org/officeDocument/2006/relationships/image" Target="../media/image39.jpeg"/><Relationship Id="rId4" Type="http://schemas.openxmlformats.org/officeDocument/2006/relationships/hyperlink" Target="https://pt.wikipedia.org/wiki/Moli%C3%A8re" TargetMode="External"/><Relationship Id="rId9" Type="http://schemas.openxmlformats.org/officeDocument/2006/relationships/hyperlink" Target="https://pt.wikipedia.org/wiki/Andrea_Pozzo" TargetMode="External"/><Relationship Id="rId14" Type="http://schemas.openxmlformats.org/officeDocument/2006/relationships/hyperlink" Target="https://pt.wikipedia.org/wiki/Claude_Lorrain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Impressionismo" TargetMode="External"/><Relationship Id="rId3" Type="http://schemas.openxmlformats.org/officeDocument/2006/relationships/hyperlink" Target="https://pt.wikipedia.org/wiki/Democracia" TargetMode="External"/><Relationship Id="rId7" Type="http://schemas.openxmlformats.org/officeDocument/2006/relationships/hyperlink" Target="https://pt.wikipedia.org/wiki/Realismo" TargetMode="External"/><Relationship Id="rId2" Type="http://schemas.openxmlformats.org/officeDocument/2006/relationships/hyperlink" Target="https://pt.wikipedia.org/wiki/Absolutism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/index.php?title=Lutas_de_classes&amp;action=edit&amp;redlink=1" TargetMode="External"/><Relationship Id="rId5" Type="http://schemas.openxmlformats.org/officeDocument/2006/relationships/hyperlink" Target="https://pt.wikipedia.org/wiki/Capitalismo" TargetMode="External"/><Relationship Id="rId10" Type="http://schemas.openxmlformats.org/officeDocument/2006/relationships/hyperlink" Target="https://pt.wikipedia.org/wiki/P%C3%B3s-impressionismo" TargetMode="External"/><Relationship Id="rId4" Type="http://schemas.openxmlformats.org/officeDocument/2006/relationships/hyperlink" Target="https://pt.wikipedia.org/wiki/Revolu%C3%A7%C3%A3o_Industrial" TargetMode="External"/><Relationship Id="rId9" Type="http://schemas.openxmlformats.org/officeDocument/2006/relationships/hyperlink" Target="https://pt.wikipedia.org/wiki/Simbolismo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Cubismo" TargetMode="External"/><Relationship Id="rId3" Type="http://schemas.openxmlformats.org/officeDocument/2006/relationships/hyperlink" Target="https://pt.wikipedia.org/wiki/Fauvismo" TargetMode="External"/><Relationship Id="rId7" Type="http://schemas.openxmlformats.org/officeDocument/2006/relationships/hyperlink" Target="https://pt.wikipedia.org/wiki/Realismo_socialista" TargetMode="External"/><Relationship Id="rId12" Type="http://schemas.openxmlformats.org/officeDocument/2006/relationships/image" Target="../media/image43.png"/><Relationship Id="rId2" Type="http://schemas.openxmlformats.org/officeDocument/2006/relationships/hyperlink" Target="https://pt.wikipedia.org/wiki/Art_nouvea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Expressionismo" TargetMode="External"/><Relationship Id="rId11" Type="http://schemas.openxmlformats.org/officeDocument/2006/relationships/hyperlink" Target="https://pt.wikipedia.org/wiki/Surrealismo" TargetMode="External"/><Relationship Id="rId5" Type="http://schemas.openxmlformats.org/officeDocument/2006/relationships/hyperlink" Target="https://pt.wikipedia.org/wiki/Abstracionismo" TargetMode="External"/><Relationship Id="rId10" Type="http://schemas.openxmlformats.org/officeDocument/2006/relationships/hyperlink" Target="https://pt.wikipedia.org/wiki/Dada%C3%ADsmo" TargetMode="External"/><Relationship Id="rId4" Type="http://schemas.openxmlformats.org/officeDocument/2006/relationships/hyperlink" Target="https://pt.wikipedia.org/wiki/Pontilhismo" TargetMode="External"/><Relationship Id="rId9" Type="http://schemas.openxmlformats.org/officeDocument/2006/relationships/hyperlink" Target="https://pt.wikipedia.org/wiki/Futurismo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Happening" TargetMode="External"/><Relationship Id="rId13" Type="http://schemas.openxmlformats.org/officeDocument/2006/relationships/image" Target="../media/image44.png"/><Relationship Id="rId3" Type="http://schemas.openxmlformats.org/officeDocument/2006/relationships/hyperlink" Target="https://pt.wikipedia.org/wiki/Construtivismo" TargetMode="External"/><Relationship Id="rId7" Type="http://schemas.openxmlformats.org/officeDocument/2006/relationships/hyperlink" Target="https://pt.wikipedia.org/wiki/Performance" TargetMode="External"/><Relationship Id="rId12" Type="http://schemas.openxmlformats.org/officeDocument/2006/relationships/hyperlink" Target="https://pt.wikipedia.org/wiki/Op_art" TargetMode="External"/><Relationship Id="rId2" Type="http://schemas.openxmlformats.org/officeDocument/2006/relationships/hyperlink" Target="https://pt.wikipedia.org/wiki/Funcionalism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Neorrealismo" TargetMode="External"/><Relationship Id="rId11" Type="http://schemas.openxmlformats.org/officeDocument/2006/relationships/hyperlink" Target="https://pt.wikipedia.org/wiki/Videoarte" TargetMode="External"/><Relationship Id="rId5" Type="http://schemas.openxmlformats.org/officeDocument/2006/relationships/hyperlink" Target="https://pt.wikipedia.org/wiki/Arte_pop" TargetMode="External"/><Relationship Id="rId10" Type="http://schemas.openxmlformats.org/officeDocument/2006/relationships/hyperlink" Target="https://pt.wikipedia.org/wiki/Instala%C3%A7%C3%A3o_(arte)" TargetMode="External"/><Relationship Id="rId4" Type="http://schemas.openxmlformats.org/officeDocument/2006/relationships/hyperlink" Target="https://pt.wikipedia.org/wiki/Informalismo" TargetMode="External"/><Relationship Id="rId9" Type="http://schemas.openxmlformats.org/officeDocument/2006/relationships/hyperlink" Target="https://pt.wikipedia.org/wiki/Fluxu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Arte_conceitual" TargetMode="External"/><Relationship Id="rId2" Type="http://schemas.openxmlformats.org/officeDocument/2006/relationships/hyperlink" Target="https://pt.wikipedia.org/wiki/Minimalism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s://pt.wikipedia.org/wiki/Fotorrealismo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Menir" TargetMode="External"/><Relationship Id="rId13" Type="http://schemas.openxmlformats.org/officeDocument/2006/relationships/image" Target="../media/image5.jpeg"/><Relationship Id="rId3" Type="http://schemas.openxmlformats.org/officeDocument/2006/relationships/hyperlink" Target="https://pt.wikipedia.org/wiki/Bronze" TargetMode="External"/><Relationship Id="rId7" Type="http://schemas.openxmlformats.org/officeDocument/2006/relationships/hyperlink" Target="https://pt.wikipedia.org/wiki/D%C3%B3lmen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s://pt.wikipedia.org/wiki/Cob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Monumento_megal%C3%ADtico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s://pt.wikipedia.org/wiki/Calcol%C3%ADtico" TargetMode="External"/><Relationship Id="rId10" Type="http://schemas.openxmlformats.org/officeDocument/2006/relationships/hyperlink" Target="https://pt.wikipedia.org/wiki/Stonehenge" TargetMode="External"/><Relationship Id="rId4" Type="http://schemas.openxmlformats.org/officeDocument/2006/relationships/hyperlink" Target="https://pt.wikipedia.org/wiki/Ferro" TargetMode="External"/><Relationship Id="rId9" Type="http://schemas.openxmlformats.org/officeDocument/2006/relationships/hyperlink" Target="https://pt.wikipedia.org/wiki/Cromelequ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838200" y="518567"/>
            <a:ext cx="10778491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174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t-PT" altLang="pt-BR" sz="3200" b="0" i="0" u="none" strike="noStrike" cap="none" normalizeH="0" baseline="0" dirty="0" smtClean="0">
                <a:ln>
                  <a:noFill/>
                </a:ln>
                <a:effectLst/>
                <a:latin typeface="Arial Rounded MT Bold" panose="020F0704030504030204" pitchFamily="34" charset="0"/>
                <a:cs typeface="Arial" panose="020B0604020202020204" pitchFamily="34" charset="0"/>
                <a:hlinkClick r:id="rId2"/>
              </a:rPr>
              <a:t>A ARTE EM SEU CONTEXTO CRONOLÓGICO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BR" sz="3200" b="0" i="0" u="none" strike="noStrike" cap="none" normalizeH="0" baseline="0" dirty="0" smtClean="0">
                <a:ln>
                  <a:noFill/>
                </a:ln>
                <a:effectLst/>
                <a:latin typeface="Arial Rounded MT Bold" panose="020F0704030504030204" pitchFamily="34" charset="0"/>
                <a:cs typeface="Arial" panose="020B0604020202020204" pitchFamily="34" charset="0"/>
                <a:hlinkClick r:id="rId2"/>
              </a:rPr>
              <a:t>1-Pré-história</a:t>
            </a:r>
            <a:endParaRPr kumimoji="0" lang="pt-PT" altLang="pt-BR" sz="3200" b="0" i="0" u="none" strike="noStrike" cap="none" normalizeH="0" baseline="0" dirty="0" smtClean="0">
              <a:ln>
                <a:noFill/>
              </a:ln>
              <a:effectLst/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BR" sz="3200" b="0" i="0" u="none" strike="noStrike" cap="none" normalizeH="0" baseline="0" dirty="0" smtClean="0">
                <a:ln>
                  <a:noFill/>
                </a:ln>
                <a:effectLst/>
                <a:latin typeface="Arial Rounded MT Bold" panose="020F0704030504030204" pitchFamily="34" charset="0"/>
                <a:cs typeface="Arial" panose="020B0604020202020204" pitchFamily="34" charset="0"/>
                <a:hlinkClick r:id="rId3"/>
              </a:rPr>
              <a:t>1.1Paleolítico</a:t>
            </a:r>
            <a:endParaRPr kumimoji="0" lang="pt-PT" altLang="pt-BR" sz="3200" b="0" i="0" u="none" strike="noStrike" cap="none" normalizeH="0" baseline="0" dirty="0" smtClean="0">
              <a:ln>
                <a:noFill/>
              </a:ln>
              <a:effectLst/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BR" sz="3200" b="0" i="0" u="none" strike="noStrike" cap="none" normalizeH="0" baseline="0" dirty="0" smtClean="0">
                <a:ln>
                  <a:noFill/>
                </a:ln>
                <a:effectLst/>
                <a:latin typeface="Arial Rounded MT Bold" panose="020F0704030504030204" pitchFamily="34" charset="0"/>
                <a:cs typeface="Arial" panose="020B0604020202020204" pitchFamily="34" charset="0"/>
                <a:hlinkClick r:id="rId4"/>
              </a:rPr>
              <a:t>1.2Neolítico</a:t>
            </a:r>
            <a:endParaRPr kumimoji="0" lang="pt-PT" altLang="pt-BR" sz="3200" b="0" i="0" u="none" strike="noStrike" cap="none" normalizeH="0" baseline="0" dirty="0" smtClean="0">
              <a:ln>
                <a:noFill/>
              </a:ln>
              <a:effectLst/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BR" sz="3200" b="0" i="0" u="none" strike="noStrike" cap="none" normalizeH="0" baseline="0" dirty="0" smtClean="0">
                <a:ln>
                  <a:noFill/>
                </a:ln>
                <a:effectLst/>
                <a:latin typeface="Arial Rounded MT Bold" panose="020F0704030504030204" pitchFamily="34" charset="0"/>
                <a:cs typeface="Arial" panose="020B0604020202020204" pitchFamily="34" charset="0"/>
                <a:hlinkClick r:id="rId5"/>
              </a:rPr>
              <a:t>1.3Idade dos metais</a:t>
            </a:r>
            <a:endParaRPr kumimoji="0" lang="pt-PT" altLang="pt-BR" sz="3200" b="0" i="0" u="none" strike="noStrike" cap="none" normalizeH="0" baseline="0" dirty="0" smtClean="0">
              <a:ln>
                <a:noFill/>
              </a:ln>
              <a:effectLst/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BR" sz="3200" b="0" i="0" u="none" strike="noStrike" cap="none" normalizeH="0" baseline="0" dirty="0" smtClean="0">
                <a:ln>
                  <a:noFill/>
                </a:ln>
                <a:effectLst/>
                <a:latin typeface="Arial Rounded MT Bold" panose="020F0704030504030204" pitchFamily="34" charset="0"/>
                <a:cs typeface="Arial" panose="020B0604020202020204" pitchFamily="34" charset="0"/>
                <a:hlinkClick r:id="rId6"/>
              </a:rPr>
              <a:t>2Arte Antiga</a:t>
            </a:r>
            <a:endParaRPr kumimoji="0" lang="pt-PT" altLang="pt-BR" sz="3200" b="0" i="0" u="none" strike="noStrike" cap="none" normalizeH="0" baseline="0" dirty="0" smtClean="0">
              <a:ln>
                <a:noFill/>
              </a:ln>
              <a:effectLst/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BR" sz="3200" b="0" i="0" u="none" strike="noStrike" cap="none" normalizeH="0" baseline="0" dirty="0" smtClean="0">
                <a:ln>
                  <a:noFill/>
                </a:ln>
                <a:effectLst/>
                <a:latin typeface="Arial Rounded MT Bold" panose="020F0704030504030204" pitchFamily="34" charset="0"/>
                <a:cs typeface="Arial" panose="020B0604020202020204" pitchFamily="34" charset="0"/>
                <a:hlinkClick r:id="rId7"/>
              </a:rPr>
              <a:t>2.1Mesopotâmia</a:t>
            </a:r>
            <a:endParaRPr kumimoji="0" lang="pt-PT" altLang="pt-BR" sz="3200" b="0" i="0" u="none" strike="noStrike" cap="none" normalizeH="0" baseline="0" dirty="0" smtClean="0">
              <a:ln>
                <a:noFill/>
              </a:ln>
              <a:effectLst/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BR" sz="3200" b="0" i="0" u="none" strike="noStrike" cap="none" normalizeH="0" baseline="0" dirty="0" smtClean="0">
                <a:ln>
                  <a:noFill/>
                </a:ln>
                <a:effectLst/>
                <a:latin typeface="Arial Rounded MT Bold" panose="020F0704030504030204" pitchFamily="34" charset="0"/>
                <a:cs typeface="Arial" panose="020B0604020202020204" pitchFamily="34" charset="0"/>
                <a:hlinkClick r:id="rId8"/>
              </a:rPr>
              <a:t>2.2Egito</a:t>
            </a:r>
            <a:endParaRPr kumimoji="0" lang="pt-PT" altLang="pt-BR" sz="3200" b="0" i="0" u="none" strike="noStrike" cap="none" normalizeH="0" baseline="0" dirty="0" smtClean="0">
              <a:ln>
                <a:noFill/>
              </a:ln>
              <a:effectLst/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BR" sz="3200" b="0" i="0" u="none" strike="noStrike" cap="none" normalizeH="0" baseline="0" dirty="0" smtClean="0">
                <a:ln>
                  <a:noFill/>
                </a:ln>
                <a:effectLst/>
                <a:latin typeface="Arial Rounded MT Bold" panose="020F0704030504030204" pitchFamily="34" charset="0"/>
                <a:cs typeface="Arial" panose="020B0604020202020204" pitchFamily="34" charset="0"/>
                <a:hlinkClick r:id="rId9"/>
              </a:rPr>
              <a:t>3Arte medieval (c. 300-1350)</a:t>
            </a:r>
            <a:endParaRPr kumimoji="0" lang="pt-PT" altLang="pt-BR" sz="3200" b="0" i="0" u="none" strike="noStrike" cap="none" normalizeH="0" baseline="0" dirty="0" smtClean="0">
              <a:ln>
                <a:noFill/>
              </a:ln>
              <a:effectLst/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BR" sz="3200" b="0" i="0" u="none" strike="noStrike" cap="none" normalizeH="0" baseline="0" dirty="0" smtClean="0">
                <a:ln>
                  <a:noFill/>
                </a:ln>
                <a:effectLst/>
                <a:latin typeface="Arial Rounded MT Bold" panose="020F0704030504030204" pitchFamily="34" charset="0"/>
                <a:cs typeface="Arial" panose="020B0604020202020204" pitchFamily="34" charset="0"/>
                <a:hlinkClick r:id="rId10"/>
              </a:rPr>
              <a:t>4Arte na Idade Moderna (c. 1350-1850)</a:t>
            </a:r>
            <a:endParaRPr kumimoji="0" lang="pt-PT" altLang="pt-BR" sz="3200" b="0" i="0" u="none" strike="noStrike" cap="none" normalizeH="0" baseline="0" dirty="0" smtClean="0">
              <a:ln>
                <a:noFill/>
              </a:ln>
              <a:effectLst/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BR" sz="3200" b="0" i="0" u="none" strike="noStrike" cap="none" normalizeH="0" baseline="0" dirty="0" smtClean="0">
                <a:ln>
                  <a:noFill/>
                </a:ln>
                <a:effectLst/>
                <a:latin typeface="Arial Rounded MT Bold" panose="020F0704030504030204" pitchFamily="34" charset="0"/>
                <a:cs typeface="Arial" panose="020B0604020202020204" pitchFamily="34" charset="0"/>
                <a:hlinkClick r:id="rId11"/>
              </a:rPr>
              <a:t>5Arte na Idade Contemporânea (c. 1850-atualidade)</a:t>
            </a:r>
            <a:endParaRPr kumimoji="0" lang="pt-PT" altLang="pt-BR" sz="3200" b="0" i="0" u="none" strike="noStrike" cap="none" normalizeH="0" baseline="0" dirty="0" smtClean="0">
              <a:ln>
                <a:noFill/>
              </a:ln>
              <a:effectLst/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99245"/>
            <a:ext cx="10515600" cy="577771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Parque Nacional da Serra da Capivara: </a:t>
            </a:r>
            <a:r>
              <a:rPr lang="pt-BR" b="1" dirty="0"/>
              <a:t>pinturas rupestres no Brasil</a:t>
            </a:r>
            <a:r>
              <a:rPr lang="pt-BR" dirty="0"/>
              <a:t>. Localizado no sudeste do estado do Piauí, o Parque Nacional Serra da Capivara, ocupa áreas dos municípios de São Raimundo Nonato, João Costa, Brejo do Piauí e Coronel José Dias.</a:t>
            </a:r>
          </a:p>
        </p:txBody>
      </p:sp>
      <p:pic>
        <p:nvPicPr>
          <p:cNvPr id="4098" name="Picture 2" descr="Resultado de imagem para serra da capiv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25014"/>
            <a:ext cx="5017349" cy="463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serra da capiv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67" y="2125014"/>
            <a:ext cx="5498250" cy="46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57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15158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b="1" dirty="0" smtClean="0"/>
              <a:t>Pinturas rupestres</a:t>
            </a:r>
            <a:r>
              <a:rPr lang="pt-BR" dirty="0" smtClean="0"/>
              <a:t> descobertas pela </a:t>
            </a:r>
            <a:r>
              <a:rPr lang="pt-BR" b="1" dirty="0" smtClean="0"/>
              <a:t>primeira</a:t>
            </a:r>
            <a:r>
              <a:rPr lang="pt-BR" dirty="0" smtClean="0"/>
              <a:t> vez na Ásia. Investigadores indonésios e australianos descobriram numa gruta da ilha de Sula- </a:t>
            </a:r>
            <a:r>
              <a:rPr lang="pt-BR" dirty="0" err="1" smtClean="0"/>
              <a:t>wesi</a:t>
            </a:r>
            <a:r>
              <a:rPr lang="pt-BR" dirty="0" smtClean="0"/>
              <a:t>, na Indonésia.</a:t>
            </a:r>
            <a:endParaRPr lang="pt-BR" dirty="0"/>
          </a:p>
        </p:txBody>
      </p:sp>
      <p:pic>
        <p:nvPicPr>
          <p:cNvPr id="5122" name="Picture 2" descr="Resultado de imagem para Pinturas rupestresÂ descobertas pelaÂ primeiraÂ vez na Ãsia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515600" cy="501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056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37882"/>
            <a:ext cx="10515600" cy="5739081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 err="1"/>
              <a:t>Petróglifos</a:t>
            </a:r>
            <a:r>
              <a:rPr lang="pt-BR" dirty="0"/>
              <a:t> ou gravuras rupestres (do prefixo latino </a:t>
            </a:r>
            <a:r>
              <a:rPr lang="pt-BR" dirty="0" err="1"/>
              <a:t>petra</a:t>
            </a:r>
            <a:r>
              <a:rPr lang="pt-BR" dirty="0"/>
              <a:t>, </a:t>
            </a:r>
            <a:r>
              <a:rPr lang="pt-BR" dirty="0" err="1"/>
              <a:t>ae</a:t>
            </a:r>
            <a:r>
              <a:rPr lang="pt-BR" dirty="0"/>
              <a:t>, "rochedo, pedra", este do grego </a:t>
            </a:r>
            <a:r>
              <a:rPr lang="pt-BR" dirty="0" err="1"/>
              <a:t>pétra</a:t>
            </a:r>
            <a:r>
              <a:rPr lang="pt-BR" dirty="0"/>
              <a:t>, as, "rochedo, rocha", com o sufixo grego </a:t>
            </a:r>
            <a:r>
              <a:rPr lang="pt-BR" dirty="0" err="1"/>
              <a:t>glúphó</a:t>
            </a:r>
            <a:r>
              <a:rPr lang="pt-BR" dirty="0"/>
              <a:t>, "esculpir, gravar") são imagens geometrizadas e representações simbólicas, geralmente associadas, que registram fatos e mitos, gravadas nas rochas das </a:t>
            </a:r>
            <a:r>
              <a:rPr lang="pt-BR" dirty="0" smtClean="0"/>
              <a:t>paredes.</a:t>
            </a:r>
            <a:r>
              <a:rPr lang="pt-BR" dirty="0"/>
              <a:t> 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2" y="2505074"/>
            <a:ext cx="10045521" cy="408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8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708338"/>
            <a:ext cx="10515600" cy="5468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600" b="1" dirty="0" smtClean="0"/>
              <a:t>Sítios </a:t>
            </a:r>
            <a:r>
              <a:rPr lang="pt-BR" sz="3600" b="1" dirty="0"/>
              <a:t>arqueológicos ao redor do mundo:</a:t>
            </a:r>
            <a:endParaRPr lang="pt-BR" sz="3600" dirty="0"/>
          </a:p>
          <a:p>
            <a:r>
              <a:rPr lang="pt-BR" sz="3600" dirty="0"/>
              <a:t>Machu Picchu – Peru. Talvez o mais conhecido dos sítios arqueológicos, a cidade de Machu Picchu foi construída no século 15, a 2.500 metros acima do nível do mar. ...</a:t>
            </a:r>
          </a:p>
          <a:p>
            <a:r>
              <a:rPr lang="pt-BR" sz="3600" dirty="0"/>
              <a:t>Petra – Jordânia</a:t>
            </a:r>
            <a:r>
              <a:rPr lang="pt-BR" sz="3600" dirty="0" smtClean="0"/>
              <a:t>.</a:t>
            </a:r>
            <a:endParaRPr lang="pt-BR" sz="3600" dirty="0"/>
          </a:p>
          <a:p>
            <a:r>
              <a:rPr lang="pt-BR" sz="3600" dirty="0"/>
              <a:t>Angkor Wat – Camboja. </a:t>
            </a:r>
          </a:p>
          <a:p>
            <a:r>
              <a:rPr lang="pt-BR" sz="3600" dirty="0"/>
              <a:t>Teotihuacán – México</a:t>
            </a:r>
            <a:r>
              <a:rPr lang="pt-BR" sz="3600" dirty="0" smtClean="0"/>
              <a:t>.</a:t>
            </a:r>
            <a:endParaRPr lang="pt-BR" sz="3600" dirty="0"/>
          </a:p>
          <a:p>
            <a:r>
              <a:rPr lang="pt-BR" sz="3600" dirty="0"/>
              <a:t>Luxor – Egito. </a:t>
            </a:r>
          </a:p>
          <a:p>
            <a:r>
              <a:rPr lang="pt-BR" sz="3600" dirty="0"/>
              <a:t>Éfeso – Turquia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99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669702" y="667763"/>
            <a:ext cx="108568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Quais são os principais sítios arqueológicos do Brasil?</a:t>
            </a:r>
            <a:endParaRPr lang="pt-BR" sz="3200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Parque Nacional da Serra da Capivara — São Raimundo Nonato (Piauí) ...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Parque Nacional do Catimbau — Buíque, Tupanatinga e Ibimirim (Pernambuco) ...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Parque Arqueológico do Solstício — Calçoene (Amapá) ...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Sítio Arqueológico Pedra Pintada — Pacaraima (Roraima) ...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Sítio Arqueológico São João Batista —Rio Grande do Sul</a:t>
            </a:r>
            <a:endParaRPr lang="pt-BR" sz="3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02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65682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ARTE ANTIGA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63495"/>
            <a:ext cx="10515600" cy="4351338"/>
          </a:xfrm>
        </p:spPr>
        <p:txBody>
          <a:bodyPr/>
          <a:lstStyle/>
          <a:p>
            <a:r>
              <a:rPr lang="pt-BR" dirty="0"/>
              <a:t>Arte antiga, ou arte da antiguidade, designa as criações artísticas do primeiro período da História que se inicia com a invenção da </a:t>
            </a:r>
            <a:r>
              <a:rPr lang="pt-BR" dirty="0">
                <a:hlinkClick r:id="rId2" tooltip="Escrita"/>
              </a:rPr>
              <a:t>escrita</a:t>
            </a:r>
            <a:r>
              <a:rPr lang="pt-BR" dirty="0"/>
              <a:t>, e durante o qual aparecem as primeiras grandes cidades nas margens dos rios </a:t>
            </a:r>
            <a:r>
              <a:rPr lang="pt-BR" dirty="0">
                <a:hlinkClick r:id="rId3" tooltip="Rio Nilo"/>
              </a:rPr>
              <a:t>Nilo</a:t>
            </a:r>
            <a:r>
              <a:rPr lang="pt-BR" dirty="0"/>
              <a:t>, </a:t>
            </a:r>
            <a:r>
              <a:rPr lang="pt-BR" dirty="0">
                <a:hlinkClick r:id="rId4" tooltip="Rio Tigre"/>
              </a:rPr>
              <a:t>Tigre</a:t>
            </a:r>
            <a:r>
              <a:rPr lang="pt-BR" dirty="0"/>
              <a:t>, </a:t>
            </a:r>
            <a:r>
              <a:rPr lang="pt-BR" dirty="0">
                <a:hlinkClick r:id="rId5" tooltip="Rio Eufrates"/>
              </a:rPr>
              <a:t>Eufrates</a:t>
            </a:r>
            <a:r>
              <a:rPr lang="pt-BR" dirty="0"/>
              <a:t>, </a:t>
            </a:r>
            <a:r>
              <a:rPr lang="pt-BR" dirty="0">
                <a:hlinkClick r:id="rId6" tooltip="Rio Indo"/>
              </a:rPr>
              <a:t>Indo</a:t>
            </a:r>
            <a:r>
              <a:rPr lang="pt-BR" dirty="0"/>
              <a:t> e </a:t>
            </a:r>
            <a:r>
              <a:rPr lang="pt-BR" dirty="0">
                <a:hlinkClick r:id="rId7" tooltip="Rio Amarelo"/>
              </a:rPr>
              <a:t>Amarelo</a:t>
            </a:r>
            <a:r>
              <a:rPr lang="pt-BR" dirty="0"/>
              <a:t> e se destacam as grandes civilizações do </a:t>
            </a:r>
            <a:r>
              <a:rPr lang="pt-BR" dirty="0">
                <a:hlinkClick r:id="rId8" tooltip="Médio Oriente"/>
              </a:rPr>
              <a:t>Médio Oriente</a:t>
            </a:r>
            <a:r>
              <a:rPr lang="pt-BR" dirty="0"/>
              <a:t> (</a:t>
            </a:r>
            <a:r>
              <a:rPr lang="pt-BR" dirty="0">
                <a:hlinkClick r:id="rId9" tooltip="Antigo Egipto"/>
              </a:rPr>
              <a:t>Egípcia</a:t>
            </a:r>
            <a:r>
              <a:rPr lang="pt-BR" dirty="0"/>
              <a:t> e </a:t>
            </a:r>
            <a:r>
              <a:rPr lang="pt-BR" dirty="0">
                <a:hlinkClick r:id="rId10" tooltip="Mesopotâmia"/>
              </a:rPr>
              <a:t>Mesopotâmica</a:t>
            </a:r>
            <a:r>
              <a:rPr lang="pt-BR" dirty="0"/>
              <a:t>).</a:t>
            </a:r>
          </a:p>
        </p:txBody>
      </p:sp>
      <p:pic>
        <p:nvPicPr>
          <p:cNvPr id="12290" name="Picture 2" descr="Resultado de imagem para pictogrÃ¡fico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92" y="2595226"/>
            <a:ext cx="4543425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53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575" y="17138"/>
            <a:ext cx="9631250" cy="5880749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A </a:t>
            </a:r>
            <a:r>
              <a:rPr lang="pt-BR" dirty="0"/>
              <a:t>primeira forma de escrita foi a </a:t>
            </a:r>
            <a:r>
              <a:rPr lang="pt-BR" dirty="0">
                <a:hlinkClick r:id="rId2" tooltip="Escrita cuneiforme"/>
              </a:rPr>
              <a:t>cuneiforme</a:t>
            </a:r>
            <a:r>
              <a:rPr lang="pt-BR" dirty="0"/>
              <a:t>, surgida na Mesopotâmia por volta de 3500 a.C., baseada em elementos </a:t>
            </a:r>
            <a:r>
              <a:rPr lang="pt-BR" dirty="0">
                <a:hlinkClick r:id="rId3" tooltip="Pictograma"/>
              </a:rPr>
              <a:t>pictográficos</a:t>
            </a:r>
            <a:r>
              <a:rPr lang="pt-BR" dirty="0"/>
              <a:t> e </a:t>
            </a:r>
            <a:r>
              <a:rPr lang="pt-BR" dirty="0">
                <a:hlinkClick r:id="rId4" tooltip="Ideograma"/>
              </a:rPr>
              <a:t>ideográficos</a:t>
            </a:r>
            <a:r>
              <a:rPr lang="pt-BR" dirty="0"/>
              <a:t> e registada em suportes de </a:t>
            </a:r>
            <a:r>
              <a:rPr lang="pt-BR" dirty="0">
                <a:hlinkClick r:id="rId5" tooltip="Argila"/>
              </a:rPr>
              <a:t>argila</a:t>
            </a:r>
            <a:r>
              <a:rPr lang="pt-BR" dirty="0"/>
              <a:t>. </a:t>
            </a:r>
            <a:r>
              <a:rPr lang="pt-BR" dirty="0" smtClean="0"/>
              <a:t>Os</a:t>
            </a:r>
            <a:r>
              <a:rPr lang="pt-BR" dirty="0"/>
              <a:t> </a:t>
            </a:r>
            <a:r>
              <a:rPr lang="pt-BR" dirty="0">
                <a:hlinkClick r:id="rId6" tooltip="Suméria"/>
              </a:rPr>
              <a:t>sumérios</a:t>
            </a:r>
            <a:r>
              <a:rPr lang="pt-BR" dirty="0"/>
              <a:t> desenvolveriam mais tarde a escrita com </a:t>
            </a:r>
            <a:r>
              <a:rPr lang="pt-BR" dirty="0">
                <a:hlinkClick r:id="rId7" tooltip="Sílaba"/>
              </a:rPr>
              <a:t>sílabas</a:t>
            </a:r>
            <a:r>
              <a:rPr lang="pt-BR" dirty="0"/>
              <a:t>, enquanto que a escrita Egípcia recorria a </a:t>
            </a:r>
            <a:r>
              <a:rPr lang="pt-BR" dirty="0">
                <a:hlinkClick r:id="rId8" tooltip="Hieróglifo"/>
              </a:rPr>
              <a:t>hieróglifos</a:t>
            </a:r>
            <a:r>
              <a:rPr lang="pt-BR" dirty="0"/>
              <a:t>. A </a:t>
            </a:r>
            <a:r>
              <a:rPr lang="pt-BR" dirty="0">
                <a:hlinkClick r:id="rId9" tooltip="Língua hebraica"/>
              </a:rPr>
              <a:t>língua hebraica</a:t>
            </a:r>
            <a:r>
              <a:rPr lang="pt-BR" dirty="0"/>
              <a:t> foi uma das primeiras a utilizar um </a:t>
            </a:r>
            <a:r>
              <a:rPr lang="pt-BR" dirty="0">
                <a:hlinkClick r:id="rId10" tooltip="Alfabeto"/>
              </a:rPr>
              <a:t>alfabeto</a:t>
            </a:r>
            <a:r>
              <a:rPr lang="pt-BR" dirty="0"/>
              <a:t>, que atribui um símbolo a cada </a:t>
            </a:r>
            <a:r>
              <a:rPr lang="pt-BR" dirty="0">
                <a:hlinkClick r:id="rId11" tooltip="Fonema"/>
              </a:rPr>
              <a:t>fonema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1266" name="Picture 2" descr="Resultado de imagem para cuneiform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" y="2957513"/>
            <a:ext cx="3014148" cy="390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m para pictogrÃ¡fico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35" y="3377568"/>
            <a:ext cx="65151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16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MESOPOTÂMIA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6380" y="697717"/>
            <a:ext cx="9014138" cy="5455746"/>
          </a:xfrm>
        </p:spPr>
        <p:txBody>
          <a:bodyPr/>
          <a:lstStyle/>
          <a:p>
            <a:pPr algn="just"/>
            <a:r>
              <a:rPr lang="pt-BR" dirty="0"/>
              <a:t> surgiu na região entre os rios Tigre e Eufrates, no que é </a:t>
            </a:r>
            <a:r>
              <a:rPr lang="pt-BR" dirty="0" smtClean="0"/>
              <a:t>atualmente </a:t>
            </a:r>
            <a:r>
              <a:rPr lang="pt-BR" dirty="0"/>
              <a:t>a </a:t>
            </a:r>
            <a:r>
              <a:rPr lang="pt-BR" dirty="0">
                <a:hlinkClick r:id="rId2" tooltip="Síria"/>
              </a:rPr>
              <a:t>Síria</a:t>
            </a:r>
            <a:r>
              <a:rPr lang="pt-BR" dirty="0"/>
              <a:t> e o </a:t>
            </a:r>
            <a:r>
              <a:rPr lang="pt-BR" dirty="0" smtClean="0">
                <a:hlinkClick r:id="rId3" tooltip="Iraque"/>
              </a:rPr>
              <a:t>Iraque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A </a:t>
            </a:r>
            <a:r>
              <a:rPr lang="pt-BR" dirty="0">
                <a:hlinkClick r:id="rId4" tooltip="Arquitetura da Mesopotâmia (página não existe)"/>
              </a:rPr>
              <a:t>arquitetura mesopotâmica</a:t>
            </a:r>
            <a:r>
              <a:rPr lang="pt-BR" dirty="0"/>
              <a:t> caracterizou-se pelo uso de </a:t>
            </a:r>
            <a:r>
              <a:rPr lang="pt-BR" dirty="0">
                <a:hlinkClick r:id="rId5" tooltip="Tijolo"/>
              </a:rPr>
              <a:t>tijolo</a:t>
            </a:r>
            <a:r>
              <a:rPr lang="pt-BR" dirty="0"/>
              <a:t>, </a:t>
            </a:r>
            <a:r>
              <a:rPr lang="pt-BR" dirty="0" err="1">
                <a:hlinkClick r:id="rId6" tooltip="Lintel"/>
              </a:rPr>
              <a:t>lintéis</a:t>
            </a:r>
            <a:r>
              <a:rPr lang="pt-BR" dirty="0"/>
              <a:t> e pela introdução de elementos construtivos como o </a:t>
            </a:r>
            <a:r>
              <a:rPr lang="pt-BR" dirty="0">
                <a:hlinkClick r:id="rId7" tooltip="Arco (arquitetura)"/>
              </a:rPr>
              <a:t>arco</a:t>
            </a:r>
            <a:r>
              <a:rPr lang="pt-BR" dirty="0"/>
              <a:t> e a </a:t>
            </a:r>
            <a:r>
              <a:rPr lang="pt-BR" dirty="0">
                <a:hlinkClick r:id="rId8" tooltip="Abóbada"/>
              </a:rPr>
              <a:t>abóbada</a:t>
            </a:r>
            <a:r>
              <a:rPr lang="pt-BR" dirty="0"/>
              <a:t>.</a:t>
            </a:r>
          </a:p>
        </p:txBody>
      </p:sp>
      <p:pic>
        <p:nvPicPr>
          <p:cNvPr id="13317" name="Picture 5" descr="Resultado de imagem para lintÃ©i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64" y="2537564"/>
            <a:ext cx="4776989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Resultado de imagem para arco na arquitetur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" y="2897747"/>
            <a:ext cx="3347434" cy="452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Imagem relacionad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61" y="3078051"/>
            <a:ext cx="3168203" cy="376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6214"/>
            <a:ext cx="10515600" cy="5880749"/>
          </a:xfrm>
        </p:spPr>
        <p:txBody>
          <a:bodyPr/>
          <a:lstStyle/>
          <a:p>
            <a:r>
              <a:rPr lang="pt-BR" dirty="0"/>
              <a:t>São particularmente notáveis os </a:t>
            </a:r>
            <a:r>
              <a:rPr lang="pt-BR" u="sng" dirty="0" err="1">
                <a:hlinkClick r:id="rId2"/>
              </a:rPr>
              <a:t>zigurates</a:t>
            </a:r>
            <a:r>
              <a:rPr lang="pt-BR" dirty="0"/>
              <a:t>, templos de grandes dimensões no formato de pirâmide de </a:t>
            </a:r>
            <a:r>
              <a:rPr lang="pt-BR" dirty="0" smtClean="0"/>
              <a:t>degraus</a:t>
            </a:r>
            <a:r>
              <a:rPr lang="pt-BR" dirty="0"/>
              <a:t>.</a:t>
            </a:r>
            <a:endParaRPr lang="pt-BR" dirty="0" smtClean="0"/>
          </a:p>
          <a:p>
            <a:r>
              <a:rPr lang="pt-BR" dirty="0"/>
              <a:t>As principais técnicas escultóricas eram os </a:t>
            </a:r>
            <a:r>
              <a:rPr lang="pt-BR" dirty="0">
                <a:hlinkClick r:id="rId3" tooltip="Entalhe"/>
              </a:rPr>
              <a:t>entalhes</a:t>
            </a:r>
            <a:r>
              <a:rPr lang="pt-BR" dirty="0"/>
              <a:t> e </a:t>
            </a:r>
            <a:r>
              <a:rPr lang="pt-BR" dirty="0">
                <a:hlinkClick r:id="rId4" tooltip="Relevo (escultura)"/>
              </a:rPr>
              <a:t>relevos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2031709"/>
            <a:ext cx="4867141" cy="3454691"/>
          </a:xfrm>
          <a:prstGeom prst="rect">
            <a:avLst/>
          </a:prstGeom>
        </p:spPr>
      </p:pic>
      <p:pic>
        <p:nvPicPr>
          <p:cNvPr id="14340" name="Picture 4" descr="Resultado de imagem para zigurat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40" y="2031709"/>
            <a:ext cx="5254581" cy="345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68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9853" y="283334"/>
            <a:ext cx="10568189" cy="5983780"/>
          </a:xfrm>
        </p:spPr>
        <p:txBody>
          <a:bodyPr/>
          <a:lstStyle/>
          <a:p>
            <a:r>
              <a:rPr lang="pt-BR" dirty="0"/>
              <a:t> Durante o período sumério eram comuns as estatuetas de formas angulares, em pedra colorida, sem cabelo e de mãos no peito.</a:t>
            </a:r>
          </a:p>
        </p:txBody>
      </p:sp>
      <p:pic>
        <p:nvPicPr>
          <p:cNvPr id="15362" name="Picture 2" descr="https://upload.wikimedia.org/wikipedia/commons/thumb/2/23/Gudea_of_Lagash_Girsu.jpg/80px-Gudea_of_Lagash_Gir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52" y="1236373"/>
            <a:ext cx="3837904" cy="54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upload.wikimedia.org/wikipedia/commons/thumb/1/18/Ebih-Il_Louvre_AO17551_n01.jpg/68px-Ebih-Il_Louvre_AO17551_n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55" y="1236373"/>
            <a:ext cx="3417686" cy="54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7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PALEOLÍTICO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23493"/>
            <a:ext cx="10515600" cy="4953470"/>
          </a:xfrm>
        </p:spPr>
        <p:txBody>
          <a:bodyPr/>
          <a:lstStyle/>
          <a:p>
            <a:r>
              <a:rPr lang="pt-BR" dirty="0"/>
              <a:t>As primeiras manifestações artísticas durante o Paleolítico dão-se por volta de 25.000 a.C., atingindo o auge na época da </a:t>
            </a:r>
            <a:r>
              <a:rPr lang="pt-BR" dirty="0">
                <a:hlinkClick r:id="rId2" tooltip="Cultura Magdaleniana"/>
              </a:rPr>
              <a:t>Cultura </a:t>
            </a:r>
            <a:r>
              <a:rPr lang="pt-BR" dirty="0" err="1">
                <a:hlinkClick r:id="rId2" tooltip="Cultura Magdaleniana"/>
              </a:rPr>
              <a:t>Magdaleniana</a:t>
            </a:r>
            <a:r>
              <a:rPr lang="pt-BR" dirty="0"/>
              <a:t> (c. 15000-8000 </a:t>
            </a:r>
            <a:r>
              <a:rPr lang="pt-BR" dirty="0" err="1"/>
              <a:t>a.C</a:t>
            </a:r>
            <a:r>
              <a:rPr lang="pt-BR" dirty="0"/>
              <a:t>). </a:t>
            </a:r>
            <a:endParaRPr lang="pt-BR" dirty="0" smtClean="0"/>
          </a:p>
          <a:p>
            <a:r>
              <a:rPr lang="pt-BR" dirty="0" smtClean="0"/>
              <a:t>Estes </a:t>
            </a:r>
            <a:r>
              <a:rPr lang="pt-BR" dirty="0"/>
              <a:t>primeiros vestígios são geralmente ferramentas em pedra </a:t>
            </a:r>
            <a:r>
              <a:rPr lang="pt-BR" dirty="0" smtClean="0"/>
              <a:t>,madeira </a:t>
            </a:r>
            <a:r>
              <a:rPr lang="pt-BR" dirty="0"/>
              <a:t>ou </a:t>
            </a:r>
            <a:r>
              <a:rPr lang="pt-BR" dirty="0" smtClean="0"/>
              <a:t>osso.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94" y="3296992"/>
            <a:ext cx="9994005" cy="34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64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5016" y="661166"/>
            <a:ext cx="5472449" cy="5829233"/>
          </a:xfrm>
        </p:spPr>
        <p:txBody>
          <a:bodyPr/>
          <a:lstStyle/>
          <a:p>
            <a:r>
              <a:rPr lang="pt-BR" dirty="0"/>
              <a:t>Com a introdução da escrita surge também a literatura enquanto forma </a:t>
            </a:r>
            <a:r>
              <a:rPr lang="pt-BR" dirty="0" smtClean="0"/>
              <a:t>de </a:t>
            </a:r>
            <a:r>
              <a:rPr lang="pt-BR" dirty="0"/>
              <a:t>expressão da criatividade humana</a:t>
            </a:r>
            <a:r>
              <a:rPr lang="pt-BR" dirty="0" smtClean="0"/>
              <a:t>.</a:t>
            </a:r>
          </a:p>
          <a:p>
            <a:r>
              <a:rPr lang="pt-BR" dirty="0"/>
              <a:t>A música surge na região entre o 3º e 4º milénios a.C., usada nos templos sumérios onde os sacerdotes entoavam </a:t>
            </a:r>
            <a:r>
              <a:rPr lang="pt-BR" dirty="0">
                <a:hlinkClick r:id="rId2" tooltip="Hino"/>
              </a:rPr>
              <a:t>hinos</a:t>
            </a:r>
            <a:r>
              <a:rPr lang="pt-BR" dirty="0"/>
              <a:t> e </a:t>
            </a:r>
            <a:r>
              <a:rPr lang="pt-BR" dirty="0">
                <a:hlinkClick r:id="rId3" tooltip="Salmo"/>
              </a:rPr>
              <a:t>salmos</a:t>
            </a:r>
            <a:r>
              <a:rPr lang="pt-BR" dirty="0"/>
              <a:t> </a:t>
            </a:r>
            <a:r>
              <a:rPr lang="pt-BR" dirty="0" smtClean="0"/>
              <a:t> </a:t>
            </a:r>
            <a:r>
              <a:rPr lang="pt-BR" dirty="0"/>
              <a:t>aos deuses.</a:t>
            </a:r>
          </a:p>
        </p:txBody>
      </p:sp>
      <p:pic>
        <p:nvPicPr>
          <p:cNvPr id="16386" name="Picture 2" descr="https://upload.wikimedia.org/wikipedia/commons/thumb/b/bc/Library_of_Ashurbanipal_The_Flood_Tablet.jpg/109px-Library_of_Ashurbanipal_The_Flood_Tab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06" y="192077"/>
            <a:ext cx="5460642" cy="620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30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smtClean="0"/>
              <a:t>EGITO</a:t>
            </a:r>
            <a:br>
              <a:rPr lang="pt-BR" sz="4800" b="1" dirty="0" smtClean="0"/>
            </a:b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69701"/>
            <a:ext cx="5781541" cy="550726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É no </a:t>
            </a:r>
            <a:r>
              <a:rPr lang="pt-BR" dirty="0">
                <a:hlinkClick r:id="rId2" tooltip="Antigo Egito"/>
              </a:rPr>
              <a:t>Antigo Egito</a:t>
            </a:r>
            <a:r>
              <a:rPr lang="pt-BR" dirty="0"/>
              <a:t> que surge uma das primeiras grandes civilizações, com obras de arte elaboradas e </a:t>
            </a:r>
            <a:r>
              <a:rPr lang="pt-BR" dirty="0" smtClean="0"/>
              <a:t>complexas;</a:t>
            </a:r>
          </a:p>
          <a:p>
            <a:r>
              <a:rPr lang="pt-BR" dirty="0" smtClean="0"/>
              <a:t>Ocorre </a:t>
            </a:r>
            <a:r>
              <a:rPr lang="pt-BR" dirty="0"/>
              <a:t>a especialização profissional do </a:t>
            </a:r>
            <a:r>
              <a:rPr lang="pt-BR" dirty="0" smtClean="0"/>
              <a:t>artista;</a:t>
            </a:r>
          </a:p>
          <a:p>
            <a:r>
              <a:rPr lang="pt-BR" dirty="0" smtClean="0"/>
              <a:t>Era </a:t>
            </a:r>
            <a:r>
              <a:rPr lang="pt-BR" dirty="0"/>
              <a:t>intensamente religiosa e </a:t>
            </a:r>
            <a:r>
              <a:rPr lang="pt-BR" dirty="0" smtClean="0"/>
              <a:t>simbólica;</a:t>
            </a:r>
          </a:p>
          <a:p>
            <a:r>
              <a:rPr lang="pt-BR" dirty="0" smtClean="0"/>
              <a:t>Especial </a:t>
            </a:r>
            <a:r>
              <a:rPr lang="pt-BR" dirty="0"/>
              <a:t>importância ao conceito religioso de </a:t>
            </a:r>
            <a:r>
              <a:rPr lang="pt-BR" dirty="0" smtClean="0"/>
              <a:t>imortalidade;</a:t>
            </a:r>
          </a:p>
          <a:p>
            <a:r>
              <a:rPr lang="pt-BR" dirty="0" smtClean="0"/>
              <a:t>Abrange </a:t>
            </a:r>
            <a:r>
              <a:rPr lang="pt-BR" dirty="0"/>
              <a:t>o período entre 3000 </a:t>
            </a:r>
            <a:r>
              <a:rPr lang="pt-BR" dirty="0" err="1"/>
              <a:t>a.C</a:t>
            </a:r>
            <a:r>
              <a:rPr lang="pt-BR" dirty="0"/>
              <a:t> e a conquista do Egito por </a:t>
            </a:r>
            <a:r>
              <a:rPr lang="pt-BR" dirty="0">
                <a:hlinkClick r:id="rId3" tooltip="Alexandre, o Grande"/>
              </a:rPr>
              <a:t>Alexandre, o Grande</a:t>
            </a:r>
            <a:endParaRPr lang="pt-BR" dirty="0"/>
          </a:p>
        </p:txBody>
      </p:sp>
      <p:pic>
        <p:nvPicPr>
          <p:cNvPr id="17410" name="Picture 2" descr="Resultado de imagem para eg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46" y="669701"/>
            <a:ext cx="4895850" cy="58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80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2292" y="246901"/>
            <a:ext cx="10515600" cy="5842112"/>
          </a:xfrm>
        </p:spPr>
        <p:txBody>
          <a:bodyPr/>
          <a:lstStyle/>
          <a:p>
            <a:r>
              <a:rPr lang="pt-BR" dirty="0" smtClean="0"/>
              <a:t>A </a:t>
            </a:r>
            <a:r>
              <a:rPr lang="pt-BR" dirty="0"/>
              <a:t>sua influência perdurou até </a:t>
            </a:r>
            <a:r>
              <a:rPr lang="pt-BR" dirty="0" smtClean="0"/>
              <a:t>à</a:t>
            </a:r>
            <a:r>
              <a:rPr lang="pt-BR" dirty="0"/>
              <a:t> </a:t>
            </a:r>
            <a:r>
              <a:rPr lang="pt-BR" u="sng" dirty="0">
                <a:hlinkClick r:id="rId2"/>
              </a:rPr>
              <a:t>bizantina</a:t>
            </a:r>
            <a:r>
              <a:rPr lang="pt-BR" dirty="0" smtClean="0"/>
              <a:t>.</a:t>
            </a:r>
          </a:p>
          <a:p>
            <a:r>
              <a:rPr lang="pt-BR" dirty="0"/>
              <a:t>A </a:t>
            </a:r>
            <a:r>
              <a:rPr lang="pt-BR" dirty="0" smtClean="0"/>
              <a:t>Arquitetura</a:t>
            </a:r>
            <a:r>
              <a:rPr lang="pt-BR" dirty="0"/>
              <a:t> caracteriza-se pela sua monumentalidade, conseguida através do uso de blocos de pedra de grandes </a:t>
            </a:r>
            <a:r>
              <a:rPr lang="pt-BR" dirty="0" smtClean="0"/>
              <a:t>dimensões e</a:t>
            </a:r>
            <a:r>
              <a:rPr lang="pt-BR" dirty="0"/>
              <a:t> colunas sólidas</a:t>
            </a:r>
            <a:r>
              <a:rPr lang="pt-BR" dirty="0" smtClean="0"/>
              <a:t>.</a:t>
            </a:r>
          </a:p>
          <a:p>
            <a:r>
              <a:rPr lang="pt-BR" dirty="0" smtClean="0"/>
              <a:t> </a:t>
            </a:r>
            <a:r>
              <a:rPr lang="pt-BR" dirty="0"/>
              <a:t>O elemento mais notável são os monumentos funerários, agrupados em três tipos principais: as </a:t>
            </a:r>
            <a:r>
              <a:rPr lang="pt-BR" dirty="0" err="1">
                <a:hlinkClick r:id="rId3" tooltip="Mastaba"/>
              </a:rPr>
              <a:t>mastabas</a:t>
            </a:r>
            <a:r>
              <a:rPr lang="pt-BR" dirty="0"/>
              <a:t>, túmulos de forma </a:t>
            </a:r>
            <a:r>
              <a:rPr lang="pt-BR" dirty="0" smtClean="0"/>
              <a:t>retangular; </a:t>
            </a:r>
            <a:r>
              <a:rPr lang="pt-BR" dirty="0"/>
              <a:t>as </a:t>
            </a:r>
            <a:r>
              <a:rPr lang="pt-BR" dirty="0">
                <a:hlinkClick r:id="rId4" tooltip="Pirâmide (arquitetura)"/>
              </a:rPr>
              <a:t>pirâmides</a:t>
            </a:r>
            <a:r>
              <a:rPr lang="pt-BR" dirty="0"/>
              <a:t>, de faces regulares ou em escada; e os </a:t>
            </a:r>
            <a:r>
              <a:rPr lang="pt-BR" dirty="0">
                <a:hlinkClick r:id="rId5" tooltip="Hipogeu"/>
              </a:rPr>
              <a:t>hipogeus</a:t>
            </a:r>
            <a:r>
              <a:rPr lang="pt-BR" dirty="0"/>
              <a:t>, túmulos subterrâneos. </a:t>
            </a:r>
          </a:p>
        </p:txBody>
      </p:sp>
      <p:pic>
        <p:nvPicPr>
          <p:cNvPr id="18434" name="Picture 2" descr="Resultado de imagem para mastab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78" y="3644721"/>
            <a:ext cx="4661078" cy="30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Resultado de imagem para hipoge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85" y="3644721"/>
            <a:ext cx="5253507" cy="30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15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8941" y="746537"/>
            <a:ext cx="6465194" cy="6111463"/>
          </a:xfrm>
        </p:spPr>
        <p:txBody>
          <a:bodyPr>
            <a:normAutofit/>
          </a:bodyPr>
          <a:lstStyle/>
          <a:p>
            <a:r>
              <a:rPr lang="pt-BR" dirty="0"/>
              <a:t>A pintura caracteriza-se pela justaposição de planos </a:t>
            </a:r>
            <a:r>
              <a:rPr lang="pt-BR" dirty="0" smtClean="0"/>
              <a:t>sobrepostos;</a:t>
            </a:r>
          </a:p>
          <a:p>
            <a:r>
              <a:rPr lang="pt-BR" dirty="0"/>
              <a:t>As imagens eram representadas </a:t>
            </a:r>
            <a:r>
              <a:rPr lang="pt-BR" dirty="0" smtClean="0"/>
              <a:t>hierarquicamente;</a:t>
            </a:r>
          </a:p>
          <a:p>
            <a:r>
              <a:rPr lang="pt-BR" dirty="0"/>
              <a:t>Os egípcios pintavam a cabeça e os membros de perfil, enquanto os ombros e olhos eram pintados de </a:t>
            </a:r>
            <a:r>
              <a:rPr lang="pt-BR" dirty="0" smtClean="0"/>
              <a:t>frente.</a:t>
            </a:r>
          </a:p>
          <a:p>
            <a:r>
              <a:rPr lang="pt-BR" dirty="0"/>
              <a:t>Houve uma evolução significativa nas artes aplicadas, sobretudo o trabalho em madeira e </a:t>
            </a:r>
            <a:r>
              <a:rPr lang="pt-BR" dirty="0" smtClean="0"/>
              <a:t>metal.</a:t>
            </a:r>
            <a:endParaRPr lang="pt-BR" dirty="0"/>
          </a:p>
        </p:txBody>
      </p:sp>
      <p:pic>
        <p:nvPicPr>
          <p:cNvPr id="19458" name="Picture 2" descr="Resultado de imagem para frontal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713" y="221556"/>
            <a:ext cx="5009881" cy="63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74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ARTE MEDIEVAL </a:t>
            </a:r>
            <a:r>
              <a:rPr lang="pt-BR" dirty="0" smtClean="0"/>
              <a:t>(</a:t>
            </a:r>
            <a:r>
              <a:rPr lang="pt-BR" dirty="0"/>
              <a:t>c. 300-1350)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0363" y="1513269"/>
            <a:ext cx="6531198" cy="53833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 smtClean="0">
                <a:hlinkClick r:id="rId2" tooltip="Arte paleocristã"/>
              </a:rPr>
              <a:t>ARTE PALEOCRISTÃ</a:t>
            </a:r>
            <a:endParaRPr lang="pt-BR" sz="4000" b="1" dirty="0" smtClean="0"/>
          </a:p>
          <a:p>
            <a:pPr algn="just"/>
            <a:r>
              <a:rPr lang="pt-BR" sz="4000" dirty="0" smtClean="0"/>
              <a:t>A </a:t>
            </a:r>
            <a:r>
              <a:rPr lang="pt-BR" sz="4000" dirty="0"/>
              <a:t>arte medieval, sendo uma derivação direta da arte romana, inicia com a </a:t>
            </a:r>
            <a:r>
              <a:rPr lang="pt-BR" sz="4000" dirty="0">
                <a:hlinkClick r:id="rId2" tooltip="Arte paleocristã"/>
              </a:rPr>
              <a:t>arte </a:t>
            </a:r>
            <a:r>
              <a:rPr lang="pt-BR" sz="4000" dirty="0" err="1">
                <a:hlinkClick r:id="rId2" tooltip="Arte paleocristã"/>
              </a:rPr>
              <a:t>paleocristã</a:t>
            </a:r>
            <a:r>
              <a:rPr lang="pt-BR" sz="4000" dirty="0"/>
              <a:t>, após a </a:t>
            </a:r>
            <a:r>
              <a:rPr lang="pt-BR" sz="4000" dirty="0" smtClean="0"/>
              <a:t>oficializa- </a:t>
            </a:r>
            <a:r>
              <a:rPr lang="pt-BR" sz="4000" dirty="0" err="1" smtClean="0"/>
              <a:t>ção</a:t>
            </a:r>
            <a:r>
              <a:rPr lang="pt-BR" sz="4000" dirty="0" smtClean="0"/>
              <a:t> </a:t>
            </a:r>
            <a:r>
              <a:rPr lang="pt-BR" sz="4000" dirty="0"/>
              <a:t>do </a:t>
            </a:r>
            <a:r>
              <a:rPr lang="pt-BR" sz="4000" dirty="0">
                <a:hlinkClick r:id="rId3" tooltip="Cristianismo"/>
              </a:rPr>
              <a:t>cristianismo</a:t>
            </a:r>
            <a:r>
              <a:rPr lang="pt-BR" sz="4000" dirty="0"/>
              <a:t> como religião do </a:t>
            </a:r>
            <a:r>
              <a:rPr lang="pt-BR" sz="4000" dirty="0">
                <a:hlinkClick r:id="rId4" tooltip="Império Romano"/>
              </a:rPr>
              <a:t>Império Romano</a:t>
            </a:r>
            <a:r>
              <a:rPr lang="pt-BR" sz="4000" dirty="0" smtClean="0"/>
              <a:t>.</a:t>
            </a:r>
          </a:p>
          <a:p>
            <a:pPr algn="just"/>
            <a:r>
              <a:rPr lang="pt-BR" sz="4000" dirty="0" smtClean="0"/>
              <a:t>As </a:t>
            </a:r>
            <a:r>
              <a:rPr lang="pt-BR" sz="4000" dirty="0"/>
              <a:t>pinturas das </a:t>
            </a:r>
            <a:r>
              <a:rPr lang="pt-BR" sz="4000" dirty="0" smtClean="0">
                <a:hlinkClick r:id="rId5" tooltip="Catacumba"/>
              </a:rPr>
              <a:t>catacumbas</a:t>
            </a:r>
            <a:r>
              <a:rPr lang="pt-BR" sz="4000" dirty="0" smtClean="0"/>
              <a:t>.</a:t>
            </a:r>
          </a:p>
          <a:p>
            <a:pPr algn="just"/>
            <a:endParaRPr lang="pt-BR" dirty="0"/>
          </a:p>
        </p:txBody>
      </p:sp>
      <p:pic>
        <p:nvPicPr>
          <p:cNvPr id="20482" name="Picture 2" descr="https://upload.wikimedia.org/wikipedia/commons/2/23/Good_shepherd_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11" y="875763"/>
            <a:ext cx="4762500" cy="56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580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6684" y="257577"/>
            <a:ext cx="10515600" cy="5906507"/>
          </a:xfrm>
        </p:spPr>
        <p:txBody>
          <a:bodyPr/>
          <a:lstStyle/>
          <a:p>
            <a:pPr marL="0" indent="0" algn="ctr">
              <a:buNone/>
            </a:pPr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Arte bizantina"/>
              </a:rPr>
              <a:t>ARTE BIZANTINA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Influências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orientais e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gregas;</a:t>
            </a:r>
          </a:p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Í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cone nos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mosaicos seus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gêneros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principais. </a:t>
            </a:r>
          </a:p>
        </p:txBody>
      </p:sp>
      <p:pic>
        <p:nvPicPr>
          <p:cNvPr id="21506" name="Picture 2" descr="Resultado de imagem para ARTE BIZAN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7" y="1957588"/>
            <a:ext cx="11037194" cy="475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37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37882"/>
            <a:ext cx="10515600" cy="5739081"/>
          </a:xfrm>
        </p:spPr>
        <p:txBody>
          <a:bodyPr/>
          <a:lstStyle/>
          <a:p>
            <a:pPr marL="0" indent="0" algn="ctr">
              <a:buNone/>
            </a:pPr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Arte românica"/>
              </a:rPr>
              <a:t>ARTE ROMÂNICA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seguiu paralelamente a ARTE BIZANTINA, recebendo a influência de povos bárbaros como os 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Germânicos"/>
              </a:rPr>
              <a:t>germânicos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Celtas"/>
              </a:rPr>
              <a:t>celtas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e 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Godos"/>
              </a:rPr>
              <a:t>godos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Foi o primeiro estilo de arte internacional depois da queda do Império Romano.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xaltação e difusão do cristianismo.</a:t>
            </a:r>
          </a:p>
          <a:p>
            <a:endParaRPr lang="pt-BR" dirty="0"/>
          </a:p>
        </p:txBody>
      </p:sp>
      <p:pic>
        <p:nvPicPr>
          <p:cNvPr id="22530" name="Picture 2" descr="Resultado de imagem para ARTE Roman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60" y="2472744"/>
            <a:ext cx="4352031" cy="438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335628"/>
            <a:ext cx="6163569" cy="35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06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ARTE NA IDADE MODERNA (C. 1350-1850)</a:t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17431"/>
            <a:ext cx="10515600" cy="515953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 Idade Moderna inicia no Renascimento, período de grande esplendor cultural na Europa</a:t>
            </a:r>
            <a:r>
              <a:rPr lang="pt-BR" dirty="0" smtClean="0"/>
              <a:t>.</a:t>
            </a:r>
          </a:p>
          <a:p>
            <a:r>
              <a:rPr lang="pt-BR" dirty="0" smtClean="0"/>
              <a:t> </a:t>
            </a:r>
            <a:r>
              <a:rPr lang="pt-BR" dirty="0"/>
              <a:t>A religião deu lugar a uma concepção científica do homem e do universo, no sistema do </a:t>
            </a:r>
            <a:r>
              <a:rPr lang="pt-BR" dirty="0">
                <a:hlinkClick r:id="rId2" tooltip="Humanismo"/>
              </a:rPr>
              <a:t>humanismo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As </a:t>
            </a:r>
            <a:r>
              <a:rPr lang="pt-BR" dirty="0"/>
              <a:t>novas descobertas geográficas levaram a civilização europeia a se expandir para todos os continentes, e através da invenção da </a:t>
            </a:r>
            <a:r>
              <a:rPr lang="pt-BR" dirty="0">
                <a:hlinkClick r:id="rId3" tooltip="Imprensa"/>
              </a:rPr>
              <a:t>imprensa</a:t>
            </a:r>
            <a:r>
              <a:rPr lang="pt-BR" dirty="0"/>
              <a:t> a cultura se universalizou. </a:t>
            </a:r>
            <a:endParaRPr lang="pt-BR" dirty="0" smtClean="0"/>
          </a:p>
          <a:p>
            <a:r>
              <a:rPr lang="pt-BR" dirty="0" smtClean="0"/>
              <a:t>Sua </a:t>
            </a:r>
            <a:r>
              <a:rPr lang="pt-BR" dirty="0"/>
              <a:t>arte foi inspirada basicamente na arte clássica greco-romana e na observação científica da natureza</a:t>
            </a:r>
            <a:r>
              <a:rPr lang="pt-BR" dirty="0" smtClean="0"/>
              <a:t>.</a:t>
            </a:r>
          </a:p>
          <a:p>
            <a:r>
              <a:rPr lang="pt-BR" dirty="0"/>
              <a:t>Entre seus expoentes estão </a:t>
            </a:r>
            <a:r>
              <a:rPr lang="pt-BR" dirty="0" err="1">
                <a:hlinkClick r:id="rId4" tooltip="Filippo Brunelleschi"/>
              </a:rPr>
              <a:t>Filippo</a:t>
            </a:r>
            <a:r>
              <a:rPr lang="pt-BR" dirty="0">
                <a:hlinkClick r:id="rId4" tooltip="Filippo Brunelleschi"/>
              </a:rPr>
              <a:t> </a:t>
            </a:r>
            <a:r>
              <a:rPr lang="pt-BR" dirty="0" err="1">
                <a:hlinkClick r:id="rId4" tooltip="Filippo Brunelleschi"/>
              </a:rPr>
              <a:t>Brunelleschi</a:t>
            </a:r>
            <a:r>
              <a:rPr lang="pt-BR" dirty="0"/>
              <a:t>, </a:t>
            </a:r>
            <a:r>
              <a:rPr lang="pt-BR" dirty="0">
                <a:hlinkClick r:id="rId5" tooltip="Leon Battista Alberti"/>
              </a:rPr>
              <a:t>Leon </a:t>
            </a:r>
            <a:r>
              <a:rPr lang="pt-BR" dirty="0" err="1">
                <a:hlinkClick r:id="rId5" tooltip="Leon Battista Alberti"/>
              </a:rPr>
              <a:t>Battista</a:t>
            </a:r>
            <a:r>
              <a:rPr lang="pt-BR" dirty="0">
                <a:hlinkClick r:id="rId5" tooltip="Leon Battista Alberti"/>
              </a:rPr>
              <a:t> Alberti</a:t>
            </a:r>
            <a:r>
              <a:rPr lang="pt-BR" dirty="0"/>
              <a:t>, </a:t>
            </a:r>
            <a:r>
              <a:rPr lang="pt-BR" dirty="0">
                <a:hlinkClick r:id="rId6" tooltip="Bramante"/>
              </a:rPr>
              <a:t>Bramante</a:t>
            </a:r>
            <a:r>
              <a:rPr lang="pt-BR" dirty="0"/>
              <a:t>, </a:t>
            </a:r>
            <a:r>
              <a:rPr lang="pt-BR" dirty="0" err="1">
                <a:hlinkClick r:id="rId7" tooltip="Donatello"/>
              </a:rPr>
              <a:t>Donatello</a:t>
            </a:r>
            <a:r>
              <a:rPr lang="pt-BR" dirty="0"/>
              <a:t>, </a:t>
            </a:r>
            <a:r>
              <a:rPr lang="pt-BR" dirty="0">
                <a:hlinkClick r:id="rId8" tooltip="Leonardo da Vinci"/>
              </a:rPr>
              <a:t>Leonardo da Vinci</a:t>
            </a:r>
            <a:r>
              <a:rPr lang="pt-BR" dirty="0"/>
              <a:t>, </a:t>
            </a:r>
            <a:r>
              <a:rPr lang="pt-BR" dirty="0">
                <a:hlinkClick r:id="rId9" tooltip="Dante Alighieri"/>
              </a:rPr>
              <a:t>Dante Alighieri</a:t>
            </a:r>
            <a:r>
              <a:rPr lang="pt-BR" dirty="0"/>
              <a:t>, </a:t>
            </a:r>
            <a:r>
              <a:rPr lang="pt-BR" dirty="0">
                <a:hlinkClick r:id="rId10" tooltip="Petrarca"/>
              </a:rPr>
              <a:t>Petrarca</a:t>
            </a:r>
            <a:r>
              <a:rPr lang="pt-BR" dirty="0"/>
              <a:t>, </a:t>
            </a:r>
            <a:r>
              <a:rPr lang="pt-BR" dirty="0">
                <a:hlinkClick r:id="rId11" tooltip="Rafael Sanzio"/>
              </a:rPr>
              <a:t>Rafael</a:t>
            </a:r>
            <a:r>
              <a:rPr lang="pt-BR" dirty="0"/>
              <a:t>, </a:t>
            </a:r>
            <a:r>
              <a:rPr lang="pt-BR" dirty="0" err="1">
                <a:hlinkClick r:id="rId12" tooltip="Dürer"/>
              </a:rPr>
              <a:t>Dürer</a:t>
            </a:r>
            <a:r>
              <a:rPr lang="pt-BR" dirty="0"/>
              <a:t>, </a:t>
            </a:r>
            <a:r>
              <a:rPr lang="pt-BR" dirty="0" err="1">
                <a:hlinkClick r:id="rId13" tooltip="Giovanni Pierluigi da Palestrina"/>
              </a:rPr>
              <a:t>Palestrina</a:t>
            </a:r>
            <a:r>
              <a:rPr lang="pt-BR" dirty="0"/>
              <a:t> e </a:t>
            </a:r>
            <a:r>
              <a:rPr lang="pt-BR" dirty="0" err="1">
                <a:hlinkClick r:id="rId14" tooltip="Orlande de Lassus"/>
              </a:rPr>
              <a:t>Lassus</a:t>
            </a:r>
            <a:r>
              <a:rPr lang="pt-BR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771010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2207" y="112434"/>
            <a:ext cx="10515600" cy="5803476"/>
          </a:xfrm>
        </p:spPr>
        <p:txBody>
          <a:bodyPr/>
          <a:lstStyle/>
          <a:p>
            <a:r>
              <a:rPr lang="pt-BR" dirty="0" smtClean="0"/>
              <a:t>Disputa </a:t>
            </a:r>
            <a:r>
              <a:rPr lang="pt-BR" dirty="0"/>
              <a:t>entre </a:t>
            </a:r>
            <a:r>
              <a:rPr lang="pt-BR" dirty="0">
                <a:hlinkClick r:id="rId2" tooltip="Protestantes"/>
              </a:rPr>
              <a:t>protestantes</a:t>
            </a:r>
            <a:r>
              <a:rPr lang="pt-BR" dirty="0"/>
              <a:t> e </a:t>
            </a:r>
            <a:r>
              <a:rPr lang="pt-BR" dirty="0">
                <a:hlinkClick r:id="rId3" tooltip="Católicos"/>
              </a:rPr>
              <a:t>católicos</a:t>
            </a:r>
            <a:r>
              <a:rPr lang="pt-BR" dirty="0"/>
              <a:t> </a:t>
            </a:r>
            <a:r>
              <a:rPr lang="pt-BR" dirty="0" smtClean="0"/>
              <a:t>, </a:t>
            </a:r>
            <a:r>
              <a:rPr lang="pt-BR" dirty="0"/>
              <a:t>com repercussões na arte sacra. </a:t>
            </a:r>
            <a:endParaRPr lang="pt-BR" dirty="0" smtClean="0"/>
          </a:p>
          <a:p>
            <a:r>
              <a:rPr lang="pt-BR" dirty="0" smtClean="0">
                <a:hlinkClick r:id="rId4" tooltip="William Shakespeare"/>
              </a:rPr>
              <a:t>Shakespeare</a:t>
            </a:r>
            <a:r>
              <a:rPr lang="pt-BR" dirty="0"/>
              <a:t>, </a:t>
            </a:r>
            <a:r>
              <a:rPr lang="pt-BR" dirty="0">
                <a:hlinkClick r:id="rId5" tooltip="Cervantes"/>
              </a:rPr>
              <a:t>Cervantes</a:t>
            </a:r>
            <a:r>
              <a:rPr lang="pt-BR" dirty="0"/>
              <a:t>, </a:t>
            </a:r>
            <a:r>
              <a:rPr lang="pt-BR" dirty="0">
                <a:hlinkClick r:id="rId6" tooltip="Luís Vaz de Camões"/>
              </a:rPr>
              <a:t>Camões</a:t>
            </a:r>
            <a:r>
              <a:rPr lang="pt-BR" dirty="0"/>
              <a:t>, </a:t>
            </a:r>
            <a:r>
              <a:rPr lang="pt-BR" dirty="0">
                <a:hlinkClick r:id="rId7" tooltip="Andrea Palladio"/>
              </a:rPr>
              <a:t>Andrea </a:t>
            </a:r>
            <a:r>
              <a:rPr lang="pt-BR" dirty="0" err="1">
                <a:hlinkClick r:id="rId7" tooltip="Andrea Palladio"/>
              </a:rPr>
              <a:t>Palladio</a:t>
            </a:r>
            <a:r>
              <a:rPr lang="pt-BR" dirty="0"/>
              <a:t>, </a:t>
            </a:r>
            <a:r>
              <a:rPr lang="pt-BR" dirty="0" err="1">
                <a:hlinkClick r:id="rId8" tooltip="Parmigianino"/>
              </a:rPr>
              <a:t>Parmigianino</a:t>
            </a:r>
            <a:r>
              <a:rPr lang="pt-BR" dirty="0"/>
              <a:t>, </a:t>
            </a:r>
            <a:r>
              <a:rPr lang="pt-BR" dirty="0" err="1">
                <a:hlinkClick r:id="rId9" tooltip="Monteverdi"/>
              </a:rPr>
              <a:t>Monteverdi</a:t>
            </a:r>
            <a:r>
              <a:rPr lang="pt-BR" dirty="0"/>
              <a:t>, </a:t>
            </a:r>
            <a:r>
              <a:rPr lang="pt-BR" dirty="0">
                <a:hlinkClick r:id="rId10" tooltip="El Greco"/>
              </a:rPr>
              <a:t>El Greco</a:t>
            </a:r>
            <a:r>
              <a:rPr lang="pt-BR" dirty="0"/>
              <a:t> e </a:t>
            </a:r>
            <a:r>
              <a:rPr lang="pt-BR" dirty="0">
                <a:hlinkClick r:id="rId11" tooltip="Michelangelo"/>
              </a:rPr>
              <a:t>Michelangelo</a:t>
            </a:r>
            <a:r>
              <a:rPr lang="pt-BR" dirty="0"/>
              <a:t> são alguns de seus representantes mais notórios. </a:t>
            </a:r>
            <a:endParaRPr lang="pt-BR" dirty="0" smtClean="0"/>
          </a:p>
        </p:txBody>
      </p:sp>
      <p:pic>
        <p:nvPicPr>
          <p:cNvPr id="23554" name="Picture 2" descr="Resultado de imagem para shakespear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7" y="2421228"/>
            <a:ext cx="4240770" cy="428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01331" y="2421228"/>
            <a:ext cx="3115389" cy="4282225"/>
          </a:xfrm>
          <a:prstGeom prst="rect">
            <a:avLst/>
          </a:prstGeom>
        </p:spPr>
      </p:pic>
      <p:pic>
        <p:nvPicPr>
          <p:cNvPr id="23558" name="Picture 6" descr="Resultado de imagem para CamÃµe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074" y="2421228"/>
            <a:ext cx="3636672" cy="443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816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83335"/>
            <a:ext cx="10515600" cy="58936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PERÍODO </a:t>
            </a:r>
            <a:r>
              <a:rPr lang="pt-B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Barroco"/>
              </a:rPr>
              <a:t>BARROCO</a:t>
            </a:r>
            <a:r>
              <a:rPr lang="pt-B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pt-BR" dirty="0"/>
              <a:t>é o estilo artístico que floresceu entre o final do século XVI e meados do século XVIII, inicialmente na Itália, difundindo-se em seguida pelos países católicos da Europa e da </a:t>
            </a:r>
            <a:r>
              <a:rPr lang="pt-BR" dirty="0" smtClean="0"/>
              <a:t>América;</a:t>
            </a:r>
          </a:p>
          <a:p>
            <a:r>
              <a:rPr lang="pt-BR" dirty="0" smtClean="0"/>
              <a:t>a arte se torna suntuosa e grandiloquente, privilegiando os contrastes acentuados, o senso de drama e o movimento.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31" y="2987899"/>
            <a:ext cx="10200067" cy="38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3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72013"/>
          </a:xfrm>
        </p:spPr>
        <p:txBody>
          <a:bodyPr>
            <a:normAutofit fontScale="90000"/>
          </a:bodyPr>
          <a:lstStyle/>
          <a:p>
            <a:pPr algn="just"/>
            <a:r>
              <a:rPr lang="pt-BR" b="1" dirty="0" smtClean="0"/>
              <a:t>NEOLÍTICO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/>
              <a:t>O </a:t>
            </a:r>
            <a:r>
              <a:rPr lang="pt-BR" sz="3100" dirty="0"/>
              <a:t>Neolítico representa uma alteração profunda para o Homem, que se sedentariza e inicia a prática da agricultura e pastorícia, ao mesmo tempo que se desenvolve a religião e formas complexas de interação social.</a:t>
            </a:r>
          </a:p>
        </p:txBody>
      </p:sp>
      <p:pic>
        <p:nvPicPr>
          <p:cNvPr id="9218" name="Picture 2" descr="Resultado de imagem para NeolÃ­tic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0" y="2506662"/>
            <a:ext cx="103234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05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6062"/>
            <a:ext cx="12192000" cy="5970901"/>
          </a:xfrm>
        </p:spPr>
        <p:txBody>
          <a:bodyPr/>
          <a:lstStyle/>
          <a:p>
            <a:r>
              <a:rPr lang="pt-BR" sz="3200" dirty="0" smtClean="0"/>
              <a:t>Firmam-se grandes escolas em vários países, como na Itália, França, Espanha e Alemanha. </a:t>
            </a:r>
          </a:p>
          <a:p>
            <a:r>
              <a:rPr lang="pt-BR" sz="3200" dirty="0" smtClean="0"/>
              <a:t>São nomes fundamentais do período </a:t>
            </a:r>
            <a:r>
              <a:rPr lang="pt-BR" sz="3200" dirty="0" err="1" smtClean="0">
                <a:hlinkClick r:id="rId2" tooltip="Luis de Góngora"/>
              </a:rPr>
              <a:t>Góngora</a:t>
            </a:r>
            <a:r>
              <a:rPr lang="pt-BR" sz="3200" dirty="0" smtClean="0"/>
              <a:t>, </a:t>
            </a:r>
            <a:r>
              <a:rPr lang="pt-BR" sz="3200" dirty="0" smtClean="0">
                <a:hlinkClick r:id="rId3" tooltip="António Vieira"/>
              </a:rPr>
              <a:t>Vieira</a:t>
            </a:r>
            <a:r>
              <a:rPr lang="pt-BR" sz="3200" dirty="0" smtClean="0"/>
              <a:t>, </a:t>
            </a:r>
            <a:r>
              <a:rPr lang="pt-BR" sz="3200" dirty="0" smtClean="0">
                <a:hlinkClick r:id="rId4" tooltip="Molière"/>
              </a:rPr>
              <a:t>Molière</a:t>
            </a:r>
            <a:r>
              <a:rPr lang="pt-BR" sz="3200" dirty="0" smtClean="0"/>
              <a:t>, </a:t>
            </a:r>
            <a:r>
              <a:rPr lang="pt-BR" sz="3200" dirty="0" err="1" smtClean="0">
                <a:hlinkClick r:id="rId5" tooltip="John Donne"/>
              </a:rPr>
              <a:t>Donne</a:t>
            </a:r>
            <a:r>
              <a:rPr lang="pt-BR" sz="3200" dirty="0" smtClean="0"/>
              <a:t>, </a:t>
            </a:r>
            <a:r>
              <a:rPr lang="pt-BR" sz="3200" dirty="0" err="1" smtClean="0">
                <a:hlinkClick r:id="rId6" tooltip="Bernini"/>
              </a:rPr>
              <a:t>Bernini</a:t>
            </a:r>
            <a:r>
              <a:rPr lang="pt-BR" sz="3200" dirty="0" smtClean="0"/>
              <a:t>, </a:t>
            </a:r>
            <a:r>
              <a:rPr lang="pt-BR" sz="3200" dirty="0" smtClean="0">
                <a:hlinkClick r:id="rId7" tooltip="Johann Sebastian Bach"/>
              </a:rPr>
              <a:t>Bach</a:t>
            </a:r>
            <a:r>
              <a:rPr lang="pt-BR" sz="3200" dirty="0" smtClean="0"/>
              <a:t>, </a:t>
            </a:r>
            <a:r>
              <a:rPr lang="pt-BR" sz="3200" dirty="0" err="1" smtClean="0">
                <a:hlinkClick r:id="rId8" tooltip="Haendel"/>
              </a:rPr>
              <a:t>Haendel</a:t>
            </a:r>
            <a:r>
              <a:rPr lang="pt-BR" sz="3200" dirty="0" smtClean="0"/>
              <a:t>, </a:t>
            </a:r>
            <a:r>
              <a:rPr lang="pt-BR" sz="3200" dirty="0" err="1" smtClean="0"/>
              <a:t>Lully</a:t>
            </a:r>
            <a:r>
              <a:rPr lang="pt-BR" sz="3200" dirty="0" err="1" smtClean="0">
                <a:hlinkClick r:id="rId9" tooltip="Andrea Pozzo"/>
              </a:rPr>
              <a:t>Pozzo</a:t>
            </a:r>
            <a:r>
              <a:rPr lang="pt-BR" sz="3200" dirty="0" smtClean="0"/>
              <a:t>, </a:t>
            </a:r>
            <a:r>
              <a:rPr lang="pt-BR" sz="3200" dirty="0" err="1" smtClean="0">
                <a:hlinkClick r:id="rId10" tooltip="Borromini"/>
              </a:rPr>
              <a:t>Borromini</a:t>
            </a:r>
            <a:r>
              <a:rPr lang="pt-BR" sz="3200" dirty="0" smtClean="0"/>
              <a:t>, </a:t>
            </a:r>
            <a:r>
              <a:rPr lang="pt-BR" sz="3200" dirty="0" err="1" smtClean="0">
                <a:hlinkClick r:id="rId11" tooltip="Caravaggio"/>
              </a:rPr>
              <a:t>Caravaggio</a:t>
            </a:r>
            <a:r>
              <a:rPr lang="pt-BR" sz="3200" dirty="0" smtClean="0"/>
              <a:t>, </a:t>
            </a:r>
            <a:r>
              <a:rPr lang="pt-BR" sz="3200" dirty="0" smtClean="0">
                <a:hlinkClick r:id="rId12" tooltip="Rubens"/>
              </a:rPr>
              <a:t>Rubens</a:t>
            </a:r>
            <a:r>
              <a:rPr lang="pt-BR" sz="3200" dirty="0" smtClean="0"/>
              <a:t>, </a:t>
            </a:r>
            <a:r>
              <a:rPr lang="pt-BR" sz="3200" dirty="0" err="1" smtClean="0">
                <a:hlinkClick r:id="rId13" tooltip="Poussin"/>
              </a:rPr>
              <a:t>Poussin</a:t>
            </a:r>
            <a:r>
              <a:rPr lang="pt-BR" sz="3200" dirty="0" smtClean="0"/>
              <a:t>, </a:t>
            </a:r>
            <a:r>
              <a:rPr lang="pt-BR" sz="3200" dirty="0" err="1" smtClean="0">
                <a:hlinkClick r:id="rId14" tooltip="Claude Lorrain"/>
              </a:rPr>
              <a:t>Lorrain</a:t>
            </a:r>
            <a:r>
              <a:rPr lang="pt-BR" sz="3200" dirty="0" smtClean="0"/>
              <a:t>, </a:t>
            </a:r>
            <a:r>
              <a:rPr lang="pt-BR" sz="3200" dirty="0" smtClean="0">
                <a:hlinkClick r:id="rId15" tooltip="Rembrandt"/>
              </a:rPr>
              <a:t>Rembrandt</a:t>
            </a:r>
            <a:r>
              <a:rPr lang="pt-BR" sz="3200" dirty="0" smtClean="0"/>
              <a:t>, </a:t>
            </a:r>
          </a:p>
          <a:p>
            <a:pPr marL="0" indent="0">
              <a:buNone/>
            </a:pPr>
            <a:r>
              <a:rPr lang="pt-BR" sz="3200" dirty="0" err="1" smtClean="0">
                <a:hlinkClick r:id="rId16" tooltip="José de Ribera"/>
              </a:rPr>
              <a:t>Ribera</a:t>
            </a:r>
            <a:r>
              <a:rPr lang="pt-BR" sz="3200" dirty="0" smtClean="0"/>
              <a:t>, </a:t>
            </a:r>
            <a:r>
              <a:rPr lang="pt-BR" sz="3200" dirty="0" err="1" smtClean="0">
                <a:hlinkClick r:id="rId17" tooltip="Francisco de Zurbarán"/>
              </a:rPr>
              <a:t>Zurbarán</a:t>
            </a:r>
            <a:r>
              <a:rPr lang="pt-BR" sz="3200" dirty="0" smtClean="0"/>
              <a:t>, </a:t>
            </a:r>
            <a:r>
              <a:rPr lang="pt-BR" sz="3200" dirty="0" err="1" smtClean="0">
                <a:hlinkClick r:id="rId18" tooltip="Velázquez"/>
              </a:rPr>
              <a:t>Velázquez</a:t>
            </a:r>
            <a:r>
              <a:rPr lang="pt-BR" sz="3200" dirty="0" smtClean="0"/>
              <a:t>, entre uma multidão de outros.</a:t>
            </a:r>
          </a:p>
          <a:p>
            <a:endParaRPr lang="pt-BR" dirty="0"/>
          </a:p>
        </p:txBody>
      </p:sp>
      <p:pic>
        <p:nvPicPr>
          <p:cNvPr id="25602" name="Picture 2" descr="Resultado de imagem para barroc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3" y="3191512"/>
            <a:ext cx="11050073" cy="35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19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/>
              <a:t>ARTE NA IDADE CONTEMPORÂNEA (C. 1850-ATUALIDADE)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6366" y="1133341"/>
            <a:ext cx="10967434" cy="5043622"/>
          </a:xfrm>
        </p:spPr>
        <p:txBody>
          <a:bodyPr>
            <a:normAutofit lnSpcReduction="10000"/>
          </a:bodyPr>
          <a:lstStyle/>
          <a:p>
            <a:r>
              <a:rPr lang="pt-BR" sz="3200" dirty="0"/>
              <a:t>Entre meados do século XIX e o início do século XX se lançaram as bases da sociedade contemporânea, marcada no terreno político pelo fim do </a:t>
            </a:r>
            <a:r>
              <a:rPr lang="pt-BR" sz="3200" dirty="0">
                <a:hlinkClick r:id="rId2" tooltip="Absolutismo"/>
              </a:rPr>
              <a:t>absolutismo</a:t>
            </a:r>
            <a:r>
              <a:rPr lang="pt-BR" sz="3200" dirty="0"/>
              <a:t> e a instauração dos governos </a:t>
            </a:r>
            <a:r>
              <a:rPr lang="pt-BR" sz="3200" dirty="0">
                <a:hlinkClick r:id="rId3" tooltip="Democracia"/>
              </a:rPr>
              <a:t>democráticos</a:t>
            </a:r>
            <a:r>
              <a:rPr lang="pt-BR" sz="3200" dirty="0"/>
              <a:t>. </a:t>
            </a:r>
            <a:endParaRPr lang="pt-BR" sz="3200" dirty="0" smtClean="0"/>
          </a:p>
          <a:p>
            <a:r>
              <a:rPr lang="pt-BR" sz="3200" dirty="0" smtClean="0"/>
              <a:t>No </a:t>
            </a:r>
            <a:r>
              <a:rPr lang="pt-BR" sz="3200" dirty="0"/>
              <a:t>campo econômico, marcaram esta fase a </a:t>
            </a:r>
            <a:r>
              <a:rPr lang="pt-BR" sz="3200" dirty="0">
                <a:hlinkClick r:id="rId4" tooltip="Revolução Industrial"/>
              </a:rPr>
              <a:t>Revolução Industrial</a:t>
            </a:r>
            <a:r>
              <a:rPr lang="pt-BR" sz="3200" dirty="0"/>
              <a:t> e a consolidação do </a:t>
            </a:r>
            <a:r>
              <a:rPr lang="pt-BR" sz="3200" dirty="0" smtClean="0">
                <a:hlinkClick r:id="rId5" tooltip="Capitalismo"/>
              </a:rPr>
              <a:t>capitalismo</a:t>
            </a:r>
            <a:r>
              <a:rPr lang="pt-BR" sz="3200" dirty="0" smtClean="0"/>
              <a:t> e </a:t>
            </a:r>
            <a:r>
              <a:rPr lang="pt-BR" sz="3200" dirty="0"/>
              <a:t>nas </a:t>
            </a:r>
            <a:r>
              <a:rPr lang="pt-BR" sz="3200" dirty="0">
                <a:hlinkClick r:id="rId6" tooltip="Lutas de classes (página não existe)"/>
              </a:rPr>
              <a:t>lutas de classes</a:t>
            </a:r>
            <a:r>
              <a:rPr lang="pt-BR" sz="3200" dirty="0"/>
              <a:t>. </a:t>
            </a:r>
            <a:endParaRPr lang="pt-BR" sz="3200" dirty="0" smtClean="0"/>
          </a:p>
          <a:p>
            <a:r>
              <a:rPr lang="pt-BR" sz="3200" dirty="0" smtClean="0"/>
              <a:t>Na </a:t>
            </a:r>
            <a:r>
              <a:rPr lang="pt-BR" sz="3200" dirty="0"/>
              <a:t>arte o que tipifica o período é a multiplicação de correntes grandemente diferenciadas. Até o fim do século XIX surgiram, por exemplo, o </a:t>
            </a:r>
            <a:r>
              <a:rPr lang="pt-BR" sz="3200" dirty="0">
                <a:hlinkClick r:id="rId7" tooltip="Realismo"/>
              </a:rPr>
              <a:t>realismo</a:t>
            </a:r>
            <a:r>
              <a:rPr lang="pt-BR" sz="3200" dirty="0"/>
              <a:t>, o </a:t>
            </a:r>
            <a:r>
              <a:rPr lang="pt-BR" sz="3200" dirty="0">
                <a:hlinkClick r:id="rId8" tooltip="Impressionismo"/>
              </a:rPr>
              <a:t>impressionismo</a:t>
            </a:r>
            <a:r>
              <a:rPr lang="pt-BR" sz="3200" dirty="0"/>
              <a:t>, o </a:t>
            </a:r>
            <a:r>
              <a:rPr lang="pt-BR" sz="3200" dirty="0">
                <a:hlinkClick r:id="rId9" tooltip="Simbolismo"/>
              </a:rPr>
              <a:t>simbolismo</a:t>
            </a:r>
            <a:r>
              <a:rPr lang="pt-BR" sz="3200" dirty="0"/>
              <a:t> e o </a:t>
            </a:r>
            <a:r>
              <a:rPr lang="pt-BR" sz="3200" dirty="0">
                <a:hlinkClick r:id="rId10" tooltip="Pós-impressionismo"/>
              </a:rPr>
              <a:t>pós-impressionismo</a:t>
            </a:r>
            <a:r>
              <a:rPr lang="pt-BR" sz="3200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9237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96214"/>
            <a:ext cx="10515600" cy="5880749"/>
          </a:xfrm>
        </p:spPr>
        <p:txBody>
          <a:bodyPr>
            <a:normAutofit/>
          </a:bodyPr>
          <a:lstStyle/>
          <a:p>
            <a:r>
              <a:rPr lang="pt-BR" dirty="0"/>
              <a:t> questionamento das antigas bases da arte, propondo-se a criar um novo paradigma de cultura e sociedade e derrubar tudo o que fosse tradição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surgiu </a:t>
            </a:r>
            <a:r>
              <a:rPr lang="pt-BR" dirty="0"/>
              <a:t>uma tendência de solicitar a participação do público no processo de criação, e incorporar ao domínio artístico uma variedade de temas, estilos, práticas e tecnologias antes desconhecidas ou excluídas.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9" y="3631842"/>
            <a:ext cx="3253994" cy="322615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996" y="3448050"/>
            <a:ext cx="5074008" cy="359374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337" y="3448050"/>
            <a:ext cx="2952749" cy="359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49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60608"/>
            <a:ext cx="10515600" cy="5816355"/>
          </a:xfrm>
        </p:spPr>
        <p:txBody>
          <a:bodyPr>
            <a:normAutofit/>
          </a:bodyPr>
          <a:lstStyle/>
          <a:p>
            <a:r>
              <a:rPr lang="pt-BR" dirty="0" smtClean="0"/>
              <a:t>Entre as inúmeras tendências do século XX podemos citar: </a:t>
            </a:r>
          </a:p>
          <a:p>
            <a:r>
              <a:rPr lang="pt-BR" dirty="0" err="1" smtClean="0">
                <a:hlinkClick r:id="rId2" tooltip="Art nouveau"/>
              </a:rPr>
              <a:t>Art</a:t>
            </a:r>
            <a:r>
              <a:rPr lang="pt-BR" dirty="0" smtClean="0">
                <a:hlinkClick r:id="rId2" tooltip="Art nouveau"/>
              </a:rPr>
              <a:t> nouveau</a:t>
            </a:r>
            <a:r>
              <a:rPr lang="pt-BR" dirty="0" smtClean="0"/>
              <a:t>, </a:t>
            </a:r>
          </a:p>
          <a:p>
            <a:r>
              <a:rPr lang="pt-BR" dirty="0" smtClean="0">
                <a:hlinkClick r:id="rId3" tooltip="Fauvismo"/>
              </a:rPr>
              <a:t>fauvismo</a:t>
            </a:r>
            <a:r>
              <a:rPr lang="pt-BR" dirty="0" smtClean="0"/>
              <a:t>, </a:t>
            </a:r>
          </a:p>
          <a:p>
            <a:r>
              <a:rPr lang="pt-BR" dirty="0" smtClean="0">
                <a:hlinkClick r:id="rId4" tooltip="Pontilhismo"/>
              </a:rPr>
              <a:t>pontilhismo</a:t>
            </a:r>
            <a:r>
              <a:rPr lang="pt-BR" dirty="0" smtClean="0"/>
              <a:t>, </a:t>
            </a:r>
          </a:p>
          <a:p>
            <a:r>
              <a:rPr lang="pt-BR" dirty="0" smtClean="0">
                <a:hlinkClick r:id="rId5" tooltip="Abstracionismo"/>
              </a:rPr>
              <a:t>abstracionismo</a:t>
            </a:r>
            <a:r>
              <a:rPr lang="pt-BR" dirty="0" smtClean="0"/>
              <a:t>, </a:t>
            </a:r>
          </a:p>
          <a:p>
            <a:r>
              <a:rPr lang="pt-BR" dirty="0" smtClean="0">
                <a:hlinkClick r:id="rId6" tooltip="Expressionismo"/>
              </a:rPr>
              <a:t>expressionismo</a:t>
            </a:r>
            <a:r>
              <a:rPr lang="pt-BR" dirty="0" smtClean="0"/>
              <a:t>, </a:t>
            </a:r>
          </a:p>
          <a:p>
            <a:r>
              <a:rPr lang="pt-BR" dirty="0" smtClean="0">
                <a:hlinkClick r:id="rId7" tooltip="Realismo socialista"/>
              </a:rPr>
              <a:t>Realismo socialista</a:t>
            </a:r>
            <a:r>
              <a:rPr lang="pt-BR" dirty="0" smtClean="0"/>
              <a:t>, </a:t>
            </a:r>
          </a:p>
          <a:p>
            <a:r>
              <a:rPr lang="pt-BR" dirty="0" smtClean="0">
                <a:hlinkClick r:id="rId8" tooltip="Cubismo"/>
              </a:rPr>
              <a:t>cubismo</a:t>
            </a:r>
            <a:r>
              <a:rPr lang="pt-BR" dirty="0" smtClean="0"/>
              <a:t>, </a:t>
            </a:r>
          </a:p>
          <a:p>
            <a:r>
              <a:rPr lang="pt-BR" dirty="0" smtClean="0">
                <a:hlinkClick r:id="rId9" tooltip="Futurismo"/>
              </a:rPr>
              <a:t>futurismo</a:t>
            </a:r>
            <a:r>
              <a:rPr lang="pt-BR" dirty="0" smtClean="0"/>
              <a:t>, </a:t>
            </a:r>
          </a:p>
          <a:p>
            <a:r>
              <a:rPr lang="pt-BR" dirty="0" smtClean="0">
                <a:hlinkClick r:id="rId10" tooltip="Dadaísmo"/>
              </a:rPr>
              <a:t>dadaísmo</a:t>
            </a:r>
            <a:r>
              <a:rPr lang="pt-BR" dirty="0" smtClean="0"/>
              <a:t>, </a:t>
            </a:r>
          </a:p>
          <a:p>
            <a:r>
              <a:rPr lang="pt-BR" dirty="0" smtClean="0">
                <a:hlinkClick r:id="rId11" tooltip="Surrealismo"/>
              </a:rPr>
              <a:t>surrealismo</a:t>
            </a:r>
            <a:r>
              <a:rPr lang="pt-BR" dirty="0" smtClean="0"/>
              <a:t>, 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1549" y="1082294"/>
            <a:ext cx="5616396" cy="55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92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89397"/>
            <a:ext cx="10515600" cy="5687566"/>
          </a:xfrm>
        </p:spPr>
        <p:txBody>
          <a:bodyPr>
            <a:normAutofit/>
          </a:bodyPr>
          <a:lstStyle/>
          <a:p>
            <a:r>
              <a:rPr lang="pt-BR" dirty="0" smtClean="0">
                <a:hlinkClick r:id="rId2" tooltip="Funcionalismo"/>
              </a:rPr>
              <a:t>funcionalismo</a:t>
            </a:r>
            <a:r>
              <a:rPr lang="pt-BR" dirty="0" smtClean="0"/>
              <a:t>, </a:t>
            </a:r>
          </a:p>
          <a:p>
            <a:r>
              <a:rPr lang="pt-BR" dirty="0" smtClean="0">
                <a:hlinkClick r:id="rId3" tooltip="Construtivismo"/>
              </a:rPr>
              <a:t>construtivismo</a:t>
            </a:r>
            <a:r>
              <a:rPr lang="pt-BR" dirty="0" smtClean="0"/>
              <a:t>, </a:t>
            </a:r>
          </a:p>
          <a:p>
            <a:r>
              <a:rPr lang="pt-BR" dirty="0" err="1" smtClean="0">
                <a:hlinkClick r:id="rId4" tooltip="Informalismo"/>
              </a:rPr>
              <a:t>informalismo</a:t>
            </a:r>
            <a:r>
              <a:rPr lang="pt-BR" dirty="0" smtClean="0"/>
              <a:t>, </a:t>
            </a:r>
          </a:p>
          <a:p>
            <a:r>
              <a:rPr lang="pt-BR" dirty="0" smtClean="0">
                <a:hlinkClick r:id="rId5" tooltip="Arte pop"/>
              </a:rPr>
              <a:t>arte pop</a:t>
            </a:r>
            <a:r>
              <a:rPr lang="pt-BR" dirty="0" smtClean="0"/>
              <a:t>, </a:t>
            </a:r>
          </a:p>
          <a:p>
            <a:r>
              <a:rPr lang="pt-BR" dirty="0" smtClean="0">
                <a:hlinkClick r:id="rId6" tooltip="Neorrealismo"/>
              </a:rPr>
              <a:t>neorrealismo</a:t>
            </a:r>
            <a:r>
              <a:rPr lang="pt-BR" dirty="0" smtClean="0"/>
              <a:t>, </a:t>
            </a:r>
          </a:p>
          <a:p>
            <a:pPr marL="0" indent="0">
              <a:buNone/>
            </a:pPr>
            <a:r>
              <a:rPr lang="pt-BR" dirty="0" smtClean="0"/>
              <a:t>artes de ação</a:t>
            </a:r>
          </a:p>
          <a:p>
            <a:pPr marL="0" indent="0">
              <a:buNone/>
            </a:pPr>
            <a:r>
              <a:rPr lang="pt-BR" dirty="0" smtClean="0"/>
              <a:t> (</a:t>
            </a:r>
            <a:r>
              <a:rPr lang="pt-BR" dirty="0" smtClean="0">
                <a:hlinkClick r:id="rId7" tooltip="Performance"/>
              </a:rPr>
              <a:t>performance</a:t>
            </a:r>
            <a:r>
              <a:rPr lang="pt-BR" dirty="0" smtClean="0"/>
              <a:t>, </a:t>
            </a:r>
            <a:r>
              <a:rPr lang="pt-BR" dirty="0" smtClean="0">
                <a:hlinkClick r:id="rId8" tooltip="Happening"/>
              </a:rPr>
              <a:t>happening</a:t>
            </a:r>
            <a:r>
              <a:rPr lang="pt-BR" dirty="0" smtClean="0"/>
              <a:t>, </a:t>
            </a:r>
            <a:r>
              <a:rPr lang="pt-BR" dirty="0" err="1" smtClean="0">
                <a:hlinkClick r:id="rId9" tooltip="Fluxus"/>
              </a:rPr>
              <a:t>fluxus</a:t>
            </a:r>
            <a:r>
              <a:rPr lang="pt-BR" dirty="0" smtClean="0"/>
              <a:t>), </a:t>
            </a:r>
          </a:p>
          <a:p>
            <a:r>
              <a:rPr lang="pt-BR" dirty="0" smtClean="0">
                <a:hlinkClick r:id="rId10" tooltip="Instalação (arte)"/>
              </a:rPr>
              <a:t>Instalação</a:t>
            </a:r>
            <a:r>
              <a:rPr lang="pt-BR" dirty="0" smtClean="0"/>
              <a:t>, </a:t>
            </a:r>
          </a:p>
          <a:p>
            <a:r>
              <a:rPr lang="pt-BR" dirty="0" err="1" smtClean="0">
                <a:hlinkClick r:id="rId11" tooltip="Videoarte"/>
              </a:rPr>
              <a:t>videoarte</a:t>
            </a:r>
            <a:r>
              <a:rPr lang="pt-BR" dirty="0" smtClean="0"/>
              <a:t>, </a:t>
            </a:r>
          </a:p>
          <a:p>
            <a:r>
              <a:rPr lang="pt-BR" dirty="0" err="1" smtClean="0">
                <a:hlinkClick r:id="rId12" tooltip="Op art"/>
              </a:rPr>
              <a:t>op</a:t>
            </a:r>
            <a:r>
              <a:rPr lang="pt-BR" dirty="0" smtClean="0">
                <a:hlinkClick r:id="rId12" tooltip="Op art"/>
              </a:rPr>
              <a:t> </a:t>
            </a:r>
            <a:r>
              <a:rPr lang="pt-BR" dirty="0" err="1" smtClean="0">
                <a:hlinkClick r:id="rId12" tooltip="Op art"/>
              </a:rPr>
              <a:t>art</a:t>
            </a:r>
            <a:r>
              <a:rPr lang="pt-BR" dirty="0" smtClean="0"/>
              <a:t>,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244699"/>
            <a:ext cx="5715000" cy="64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12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73487"/>
            <a:ext cx="10515600" cy="5803476"/>
          </a:xfrm>
        </p:spPr>
        <p:txBody>
          <a:bodyPr/>
          <a:lstStyle/>
          <a:p>
            <a:r>
              <a:rPr lang="pt-BR" dirty="0" smtClean="0">
                <a:hlinkClick r:id="rId2" tooltip="Minimalismo"/>
              </a:rPr>
              <a:t>minimalismo</a:t>
            </a:r>
            <a:r>
              <a:rPr lang="pt-BR" dirty="0" smtClean="0"/>
              <a:t>, </a:t>
            </a:r>
          </a:p>
          <a:p>
            <a:r>
              <a:rPr lang="pt-BR" dirty="0" smtClean="0">
                <a:hlinkClick r:id="rId3" tooltip="Arte conceitual"/>
              </a:rPr>
              <a:t>arte conceitual</a:t>
            </a:r>
            <a:r>
              <a:rPr lang="pt-BR" dirty="0" smtClean="0"/>
              <a:t>, </a:t>
            </a:r>
          </a:p>
          <a:p>
            <a:r>
              <a:rPr lang="pt-BR" dirty="0" smtClean="0">
                <a:hlinkClick r:id="rId4" tooltip="Fotorrealismo"/>
              </a:rPr>
              <a:t>fotorrealismo</a:t>
            </a:r>
            <a:r>
              <a:rPr lang="pt-BR" dirty="0" smtClean="0"/>
              <a:t>, ...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9869" y="193184"/>
            <a:ext cx="7644148" cy="64394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26" y="1841679"/>
            <a:ext cx="3786724" cy="479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88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92" y="231820"/>
            <a:ext cx="11436439" cy="64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75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41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6080" y="410581"/>
            <a:ext cx="10515600" cy="5958022"/>
          </a:xfrm>
        </p:spPr>
        <p:txBody>
          <a:bodyPr/>
          <a:lstStyle/>
          <a:p>
            <a:pPr marL="0" indent="0" algn="ctr">
              <a:buNone/>
            </a:pPr>
            <a:r>
              <a:rPr lang="pt-BR" sz="4000" b="1" dirty="0" smtClean="0"/>
              <a:t>IDADE DOS METAIS</a:t>
            </a:r>
          </a:p>
          <a:p>
            <a:pPr marL="0" indent="0">
              <a:buNone/>
            </a:pPr>
            <a:r>
              <a:rPr lang="pt-BR" dirty="0" smtClean="0"/>
              <a:t>O </a:t>
            </a:r>
            <a:r>
              <a:rPr lang="pt-BR" dirty="0"/>
              <a:t>último período pré-histórico é a Idade dos Metais, durante a qual as sociedades dão início à produção, transformação e o trabalho de elementos como o </a:t>
            </a:r>
            <a:r>
              <a:rPr lang="pt-BR" dirty="0">
                <a:hlinkClick r:id="rId2" tooltip="Cobre"/>
              </a:rPr>
              <a:t>cobre</a:t>
            </a:r>
            <a:r>
              <a:rPr lang="pt-BR" dirty="0"/>
              <a:t>, </a:t>
            </a:r>
            <a:r>
              <a:rPr lang="pt-BR" dirty="0">
                <a:hlinkClick r:id="rId3" tooltip="Bronze"/>
              </a:rPr>
              <a:t>bronze</a:t>
            </a:r>
            <a:r>
              <a:rPr lang="pt-BR" dirty="0"/>
              <a:t> e </a:t>
            </a:r>
            <a:r>
              <a:rPr lang="pt-BR" dirty="0">
                <a:hlinkClick r:id="rId4" tooltip="Ferro"/>
              </a:rPr>
              <a:t>ferro</a:t>
            </a:r>
            <a:r>
              <a:rPr lang="pt-BR" dirty="0"/>
              <a:t>. Durante o </a:t>
            </a:r>
            <a:r>
              <a:rPr lang="pt-BR" dirty="0" err="1">
                <a:hlinkClick r:id="rId5" tooltip="Calcolítico"/>
              </a:rPr>
              <a:t>calcolítico</a:t>
            </a:r>
            <a:r>
              <a:rPr lang="pt-BR" dirty="0"/>
              <a:t> surge a cultura </a:t>
            </a:r>
            <a:r>
              <a:rPr lang="pt-BR" dirty="0">
                <a:hlinkClick r:id="rId6" tooltip="Monumento megalítico"/>
              </a:rPr>
              <a:t>megalítica</a:t>
            </a:r>
            <a:r>
              <a:rPr lang="pt-BR" dirty="0"/>
              <a:t>, notável pelos monumentos de pedra </a:t>
            </a:r>
            <a:r>
              <a:rPr lang="pt-BR" dirty="0" smtClean="0"/>
              <a:t>((</a:t>
            </a:r>
            <a:r>
              <a:rPr lang="pt-BR" dirty="0" smtClean="0">
                <a:hlinkClick r:id="rId7" tooltip="Dólmen"/>
              </a:rPr>
              <a:t>dólmens</a:t>
            </a:r>
            <a:r>
              <a:rPr lang="pt-BR" dirty="0" smtClean="0"/>
              <a:t>,</a:t>
            </a:r>
            <a:r>
              <a:rPr lang="pt-BR" dirty="0"/>
              <a:t> </a:t>
            </a:r>
            <a:r>
              <a:rPr lang="pt-BR" dirty="0">
                <a:hlinkClick r:id="rId8" tooltip="Menir"/>
              </a:rPr>
              <a:t>menires</a:t>
            </a:r>
            <a:r>
              <a:rPr lang="pt-BR" dirty="0"/>
              <a:t> e </a:t>
            </a:r>
            <a:r>
              <a:rPr lang="pt-BR" dirty="0" err="1" smtClean="0">
                <a:hlinkClick r:id="rId9" tooltip="Cromeleque"/>
              </a:rPr>
              <a:t>cromeleques</a:t>
            </a:r>
            <a:r>
              <a:rPr lang="pt-BR" dirty="0"/>
              <a:t>) como </a:t>
            </a:r>
            <a:r>
              <a:rPr lang="pt-BR" dirty="0">
                <a:hlinkClick r:id="rId10" tooltip="Stonehenge"/>
              </a:rPr>
              <a:t>Stonehenge</a:t>
            </a:r>
            <a:r>
              <a:rPr lang="pt-BR" dirty="0"/>
              <a:t>).</a:t>
            </a:r>
          </a:p>
        </p:txBody>
      </p:sp>
      <p:pic>
        <p:nvPicPr>
          <p:cNvPr id="10246" name="Picture 6" descr="Resultado de imagem para megalÃ­tic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32" y="3230115"/>
            <a:ext cx="2999749" cy="302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esultado de imagem para Â meniresÂ 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936" y="3230114"/>
            <a:ext cx="4031088" cy="302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Resultado de imagem para Â meniresÂ 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42" y="3230113"/>
            <a:ext cx="2990850" cy="302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25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22348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/>
            </a:r>
            <a:br>
              <a:rPr lang="pt-BR" sz="3600" dirty="0"/>
            </a:br>
            <a:r>
              <a:rPr lang="pt-BR" sz="3600" b="1" dirty="0" smtClean="0"/>
              <a:t>O QUE É ARTE E COMO SURGIU?</a:t>
            </a:r>
            <a:br>
              <a:rPr lang="pt-BR" sz="3600" b="1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4699" y="1262130"/>
            <a:ext cx="11784169" cy="5499278"/>
          </a:xfrm>
        </p:spPr>
        <p:txBody>
          <a:bodyPr>
            <a:no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dirty="0"/>
              <a:t>A </a:t>
            </a:r>
            <a:r>
              <a:rPr lang="pt-BR" b="1" dirty="0"/>
              <a:t>arte</a:t>
            </a:r>
            <a:r>
              <a:rPr lang="pt-BR" dirty="0"/>
              <a:t> é uma manifestação humana que começou a se desenvolver na Antiguidade. Já no período Pré-Histórico, os homens utilizavam </a:t>
            </a:r>
            <a:r>
              <a:rPr lang="pt-BR" dirty="0" smtClean="0"/>
              <a:t>a </a:t>
            </a:r>
            <a:r>
              <a:rPr lang="pt-BR" b="1" dirty="0" smtClean="0"/>
              <a:t>arte</a:t>
            </a:r>
            <a:r>
              <a:rPr lang="pt-BR" dirty="0"/>
              <a:t> rupestre para gravar nas paredes das cavernas fatos marcantes da existência. 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just"/>
            <a:r>
              <a:rPr lang="pt-BR" dirty="0" smtClean="0"/>
              <a:t>... </a:t>
            </a:r>
            <a:r>
              <a:rPr lang="pt-BR" dirty="0"/>
              <a:t>Com a chegada do século XIX, a </a:t>
            </a:r>
            <a:r>
              <a:rPr lang="pt-BR" b="1" dirty="0"/>
              <a:t>arte</a:t>
            </a:r>
            <a:r>
              <a:rPr lang="pt-BR" dirty="0"/>
              <a:t> passou a ser usada para retratar a beleza.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51" y="2318197"/>
            <a:ext cx="8731875" cy="36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3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34141" y="564748"/>
            <a:ext cx="4314423" cy="6293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/>
              <a:t>Arte rupestre</a:t>
            </a:r>
            <a:r>
              <a:rPr lang="pt-BR" sz="3600" dirty="0"/>
              <a:t> é o termo que denomina as representações artísticas pré-históricas realizadas em paredes, tetos e outras superfícies de cavernas e abrigos rochosos, ou mesmo sobre superfícies rochosas ao ar livre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" y="564747"/>
            <a:ext cx="7160653" cy="60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42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8941" y="218941"/>
            <a:ext cx="11809927" cy="5958022"/>
          </a:xfrm>
        </p:spPr>
        <p:txBody>
          <a:bodyPr/>
          <a:lstStyle/>
          <a:p>
            <a:r>
              <a:rPr lang="pt-BR" dirty="0"/>
              <a:t> Há cerca de 40 mil anos, os homens pré-históricos já se manifestavam artisticamente.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1" y="1017430"/>
            <a:ext cx="10792495" cy="55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0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335" y="365125"/>
            <a:ext cx="11668259" cy="1325563"/>
          </a:xfrm>
        </p:spPr>
        <p:txBody>
          <a:bodyPr/>
          <a:lstStyle/>
          <a:p>
            <a:pPr algn="ctr"/>
            <a:r>
              <a:rPr lang="pt-BR" b="1" dirty="0"/>
              <a:t>Arte rupestre</a:t>
            </a:r>
            <a:r>
              <a:rPr lang="pt-BR" dirty="0"/>
              <a:t> registrada na Caverna de Altamira, Espanha.</a:t>
            </a:r>
          </a:p>
        </p:txBody>
      </p:sp>
      <p:pic>
        <p:nvPicPr>
          <p:cNvPr id="2050" name="Picture 2" descr="Resultado de imagem para Caverna de Altami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" y="1690688"/>
            <a:ext cx="11088710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m para Caverna de Altam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9" y="1690688"/>
            <a:ext cx="11088710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1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3376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A arte </a:t>
            </a:r>
            <a:r>
              <a:rPr lang="pt-BR" sz="3600" b="1" dirty="0" smtClean="0"/>
              <a:t>rupestre</a:t>
            </a:r>
            <a:r>
              <a:rPr lang="pt-BR" sz="3600" dirty="0" smtClean="0"/>
              <a:t> divide-se em dois grupos: a </a:t>
            </a:r>
            <a:r>
              <a:rPr lang="pt-BR" sz="3600" b="1" dirty="0" smtClean="0"/>
              <a:t>pintura rupestre</a:t>
            </a:r>
            <a:r>
              <a:rPr lang="pt-BR" sz="3600" dirty="0" smtClean="0"/>
              <a:t>, feita com pigmentos, e a </a:t>
            </a:r>
            <a:r>
              <a:rPr lang="pt-BR" sz="3600" b="1" dirty="0" smtClean="0"/>
              <a:t>gravura rupestre</a:t>
            </a:r>
            <a:r>
              <a:rPr lang="pt-BR" sz="3600" dirty="0" smtClean="0"/>
              <a:t>, que são imagens gravadas em incisões na própria rocha.</a:t>
            </a:r>
            <a:br>
              <a:rPr lang="pt-BR" sz="3600" dirty="0" smtClean="0"/>
            </a:br>
            <a:endParaRPr lang="pt-BR" sz="3600" dirty="0"/>
          </a:p>
        </p:txBody>
      </p:sp>
      <p:pic>
        <p:nvPicPr>
          <p:cNvPr id="3074" name="Picture 2" descr="Resultado de imagem para pintura rupest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" y="1957589"/>
            <a:ext cx="5409127" cy="45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gravura rupes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72" y="1957588"/>
            <a:ext cx="5687096" cy="45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8681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522</Words>
  <Application>Microsoft Office PowerPoint</Application>
  <PresentationFormat>Widescreen</PresentationFormat>
  <Paragraphs>128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Arial</vt:lpstr>
      <vt:lpstr>Arial</vt:lpstr>
      <vt:lpstr>Arial Rounded MT Bold</vt:lpstr>
      <vt:lpstr>Calibri</vt:lpstr>
      <vt:lpstr>Calibri Light</vt:lpstr>
      <vt:lpstr>Tema do Office</vt:lpstr>
      <vt:lpstr>Apresentação do PowerPoint</vt:lpstr>
      <vt:lpstr>PALEOLÍTICO</vt:lpstr>
      <vt:lpstr>NEOLÍTICO O Neolítico representa uma alteração profunda para o Homem, que se sedentariza e inicia a prática da agricultura e pastorícia, ao mesmo tempo que se desenvolve a religião e formas complexas de interação social.</vt:lpstr>
      <vt:lpstr>Apresentação do PowerPoint</vt:lpstr>
      <vt:lpstr> O QUE É ARTE E COMO SURGIU? </vt:lpstr>
      <vt:lpstr>Apresentação do PowerPoint</vt:lpstr>
      <vt:lpstr>Apresentação do PowerPoint</vt:lpstr>
      <vt:lpstr>Arte rupestre registrada na Caverna de Altamira, Espanha.</vt:lpstr>
      <vt:lpstr>A arte rupestre divide-se em dois grupos: a pintura rupestre, feita com pigmentos, e a gravura rupestre, que são imagens gravadas em incisões na própria rocha.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ARTE ANTIGA</vt:lpstr>
      <vt:lpstr>Apresentação do PowerPoint</vt:lpstr>
      <vt:lpstr>MESOPOTÂMIA </vt:lpstr>
      <vt:lpstr>Apresentação do PowerPoint</vt:lpstr>
      <vt:lpstr>Apresentação do PowerPoint</vt:lpstr>
      <vt:lpstr>Apresentação do PowerPoint</vt:lpstr>
      <vt:lpstr>EGITO </vt:lpstr>
      <vt:lpstr>Apresentação do PowerPoint</vt:lpstr>
      <vt:lpstr>Apresentação do PowerPoint</vt:lpstr>
      <vt:lpstr>ARTE MEDIEVAL (c. 300-1350) </vt:lpstr>
      <vt:lpstr>Apresentação do PowerPoint</vt:lpstr>
      <vt:lpstr>Apresentação do PowerPoint</vt:lpstr>
      <vt:lpstr>ARTE NA IDADE MODERNA (C. 1350-1850) </vt:lpstr>
      <vt:lpstr>Apresentação do PowerPoint</vt:lpstr>
      <vt:lpstr>Apresentação do PowerPoint</vt:lpstr>
      <vt:lpstr>Apresentação do PowerPoint</vt:lpstr>
      <vt:lpstr>ARTE NA IDADE CONTEMPORÂNEA (C. 1850-ATUALIDADE)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ARTE E COMO SURGIU?</dc:title>
  <dc:creator>Pessoal</dc:creator>
  <cp:lastModifiedBy>Pessoal</cp:lastModifiedBy>
  <cp:revision>23</cp:revision>
  <dcterms:created xsi:type="dcterms:W3CDTF">2019-02-12T00:05:06Z</dcterms:created>
  <dcterms:modified xsi:type="dcterms:W3CDTF">2019-03-18T23:45:55Z</dcterms:modified>
</cp:coreProperties>
</file>